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7" r:id="rId2"/>
    <p:sldMasterId id="2147483679" r:id="rId3"/>
    <p:sldMasterId id="2147483687" r:id="rId4"/>
  </p:sldMasterIdLst>
  <p:notesMasterIdLst>
    <p:notesMasterId r:id="rId38"/>
  </p:notesMasterIdLst>
  <p:handoutMasterIdLst>
    <p:handoutMasterId r:id="rId39"/>
  </p:handoutMasterIdLst>
  <p:sldIdLst>
    <p:sldId id="639" r:id="rId5"/>
    <p:sldId id="679" r:id="rId6"/>
    <p:sldId id="641" r:id="rId7"/>
    <p:sldId id="644" r:id="rId8"/>
    <p:sldId id="645" r:id="rId9"/>
    <p:sldId id="609" r:id="rId10"/>
    <p:sldId id="611" r:id="rId11"/>
    <p:sldId id="613" r:id="rId12"/>
    <p:sldId id="614" r:id="rId13"/>
    <p:sldId id="615" r:id="rId14"/>
    <p:sldId id="616" r:id="rId15"/>
    <p:sldId id="680" r:id="rId16"/>
    <p:sldId id="681" r:id="rId17"/>
    <p:sldId id="682" r:id="rId18"/>
    <p:sldId id="683" r:id="rId19"/>
    <p:sldId id="684" r:id="rId20"/>
    <p:sldId id="685" r:id="rId21"/>
    <p:sldId id="686" r:id="rId22"/>
    <p:sldId id="687" r:id="rId23"/>
    <p:sldId id="688" r:id="rId24"/>
    <p:sldId id="689" r:id="rId25"/>
    <p:sldId id="690" r:id="rId26"/>
    <p:sldId id="691" r:id="rId27"/>
    <p:sldId id="619" r:id="rId28"/>
    <p:sldId id="621" r:id="rId29"/>
    <p:sldId id="646" r:id="rId30"/>
    <p:sldId id="647" r:id="rId31"/>
    <p:sldId id="651" r:id="rId32"/>
    <p:sldId id="652" r:id="rId33"/>
    <p:sldId id="654" r:id="rId34"/>
    <p:sldId id="655" r:id="rId35"/>
    <p:sldId id="656" r:id="rId36"/>
    <p:sldId id="693" r:id="rId37"/>
  </p:sldIdLst>
  <p:sldSz cx="1219835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5">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FF"/>
    <a:srgbClr val="0D0D0D"/>
    <a:srgbClr val="FFFFFF"/>
    <a:srgbClr val="009788"/>
    <a:srgbClr val="7EC234"/>
    <a:srgbClr val="92CE0C"/>
    <a:srgbClr val="7CBF33"/>
    <a:srgbClr val="FF9300"/>
    <a:srgbClr val="78AA0A"/>
    <a:srgbClr val="ABF1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31" autoAdjust="0"/>
    <p:restoredTop sz="94660"/>
  </p:normalViewPr>
  <p:slideViewPr>
    <p:cSldViewPr>
      <p:cViewPr varScale="1">
        <p:scale>
          <a:sx n="92" d="100"/>
          <a:sy n="92" d="100"/>
        </p:scale>
        <p:origin x="642" y="84"/>
      </p:cViewPr>
      <p:guideLst>
        <p:guide orient="horz" pos="2160"/>
        <p:guide pos="3845"/>
      </p:guideLst>
    </p:cSldViewPr>
  </p:slideViewPr>
  <p:notesTextViewPr>
    <p:cViewPr>
      <p:scale>
        <a:sx n="100" d="100"/>
        <a:sy n="100" d="100"/>
      </p:scale>
      <p:origin x="0" y="0"/>
    </p:cViewPr>
  </p:notesTextViewPr>
  <p:sorterViewPr>
    <p:cViewPr>
      <p:scale>
        <a:sx n="174" d="100"/>
        <a:sy n="174" d="100"/>
      </p:scale>
      <p:origin x="0" y="2100"/>
    </p:cViewPr>
  </p:sorterViewPr>
  <p:notesViewPr>
    <p:cSldViewPr>
      <p:cViewPr varScale="1">
        <p:scale>
          <a:sx n="70" d="100"/>
          <a:sy n="70" d="100"/>
        </p:scale>
        <p:origin x="3240"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colorful2#1">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3">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2">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3">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D90F9915-062F-4AC6-9BB6-69E8BCDBFC53}" type="doc">
      <dgm:prSet loTypeId="urn:microsoft.com/office/officeart/2008/layout/LinedList" loCatId="list" qsTypeId="urn:microsoft.com/office/officeart/2005/8/quickstyle/simple5#1" qsCatId="simple" csTypeId="urn:microsoft.com/office/officeart/2005/8/colors/colorful2#1" csCatId="colorful" phldr="1"/>
      <dgm:spPr/>
      <dgm:t>
        <a:bodyPr/>
        <a:lstStyle/>
        <a:p>
          <a:endParaRPr lang="zh-CN" altLang="en-US"/>
        </a:p>
      </dgm:t>
    </dgm:pt>
    <dgm:pt modelId="{56EC4E39-2230-4EDC-92F5-A14CE8BD9AEF}">
      <dgm:prSet phldrT="[文本]"/>
      <dgm:spPr/>
      <dgm:t>
        <a:bodyPr/>
        <a:lstStyle/>
        <a:p>
          <a:r>
            <a:rPr lang="en-US" altLang="en-US" dirty="0" smtClean="0"/>
            <a:t>1.</a:t>
          </a:r>
          <a:r>
            <a:rPr lang="zh-CN" altLang="en-US" dirty="0" smtClean="0"/>
            <a:t>掌握冷链物流在物流发展领域的地位和意义</a:t>
          </a:r>
          <a:endParaRPr lang="zh-CN" altLang="en-US" dirty="0"/>
        </a:p>
      </dgm:t>
    </dgm:pt>
    <dgm:pt modelId="{E62E4E4E-296A-4897-965F-DBD8AF56AB60}" type="parTrans" cxnId="{FFCC57A8-47AC-4137-B078-A448785E296B}">
      <dgm:prSet/>
      <dgm:spPr/>
      <dgm:t>
        <a:bodyPr/>
        <a:lstStyle/>
        <a:p>
          <a:endParaRPr lang="zh-CN" altLang="en-US"/>
        </a:p>
      </dgm:t>
    </dgm:pt>
    <dgm:pt modelId="{13259A66-F3A4-4711-A7E4-C617A37A7DA3}" type="sibTrans" cxnId="{FFCC57A8-47AC-4137-B078-A448785E296B}">
      <dgm:prSet/>
      <dgm:spPr/>
      <dgm:t>
        <a:bodyPr/>
        <a:lstStyle/>
        <a:p>
          <a:endParaRPr lang="zh-CN" altLang="en-US"/>
        </a:p>
      </dgm:t>
    </dgm:pt>
    <dgm:pt modelId="{3987664F-416D-4025-B71C-1FCF899F8A62}">
      <dgm:prSet phldrT="[文本]"/>
      <dgm:spPr/>
      <dgm:t>
        <a:bodyPr/>
        <a:lstStyle/>
        <a:p>
          <a:r>
            <a:rPr lang="en-US" altLang="en-US" dirty="0" smtClean="0"/>
            <a:t>2.</a:t>
          </a:r>
          <a:r>
            <a:rPr lang="zh-CN" altLang="en-US" dirty="0" smtClean="0"/>
            <a:t>掌握冷链物流适应的范围及其作用</a:t>
          </a:r>
          <a:endParaRPr lang="zh-CN" altLang="en-US" dirty="0"/>
        </a:p>
      </dgm:t>
    </dgm:pt>
    <dgm:pt modelId="{E9627018-92F2-4A1D-9186-3DBB35BB1A6F}" type="parTrans" cxnId="{56D04DB1-BBAA-4679-A2AA-F4F38D73F34B}">
      <dgm:prSet/>
      <dgm:spPr/>
      <dgm:t>
        <a:bodyPr/>
        <a:lstStyle/>
        <a:p>
          <a:endParaRPr lang="zh-CN" altLang="en-US"/>
        </a:p>
      </dgm:t>
    </dgm:pt>
    <dgm:pt modelId="{A5BE9E20-A829-4E03-8328-08E5B98AD0EB}" type="sibTrans" cxnId="{56D04DB1-BBAA-4679-A2AA-F4F38D73F34B}">
      <dgm:prSet/>
      <dgm:spPr/>
      <dgm:t>
        <a:bodyPr/>
        <a:lstStyle/>
        <a:p>
          <a:endParaRPr lang="zh-CN" altLang="en-US"/>
        </a:p>
      </dgm:t>
    </dgm:pt>
    <dgm:pt modelId="{E9E80C74-F485-46C9-804C-36DDE392B8CD}">
      <dgm:prSet phldrT="[文本]"/>
      <dgm:spPr/>
      <dgm:t>
        <a:bodyPr/>
        <a:lstStyle/>
        <a:p>
          <a:r>
            <a:rPr lang="en-US" altLang="en-US" dirty="0" smtClean="0"/>
            <a:t>3.</a:t>
          </a:r>
          <a:r>
            <a:rPr lang="zh-CN" altLang="en-US" dirty="0" smtClean="0"/>
            <a:t>了解冷链物流在中国的发展中所存在的问题及发展趋势</a:t>
          </a:r>
          <a:endParaRPr lang="zh-CN" altLang="en-US" dirty="0"/>
        </a:p>
      </dgm:t>
    </dgm:pt>
    <dgm:pt modelId="{EB5C2509-ED98-49D2-891C-5424E0571005}" type="parTrans" cxnId="{70CE2B27-D065-47BC-AF6E-3A6493E4E664}">
      <dgm:prSet/>
      <dgm:spPr/>
      <dgm:t>
        <a:bodyPr/>
        <a:lstStyle/>
        <a:p>
          <a:endParaRPr lang="zh-CN" altLang="en-US"/>
        </a:p>
      </dgm:t>
    </dgm:pt>
    <dgm:pt modelId="{37179E20-00A1-4C51-92B9-8DF0B6A75F4D}" type="sibTrans" cxnId="{70CE2B27-D065-47BC-AF6E-3A6493E4E664}">
      <dgm:prSet/>
      <dgm:spPr/>
      <dgm:t>
        <a:bodyPr/>
        <a:lstStyle/>
        <a:p>
          <a:endParaRPr lang="zh-CN" altLang="en-US"/>
        </a:p>
      </dgm:t>
    </dgm:pt>
    <dgm:pt modelId="{72F2C1F1-C1E2-47DB-A32D-995D1139820E}">
      <dgm:prSet phldrT="[文本]"/>
      <dgm:spPr/>
      <dgm:t>
        <a:bodyPr/>
        <a:lstStyle/>
        <a:p>
          <a:r>
            <a:rPr lang="en-US" altLang="en-US" dirty="0" smtClean="0"/>
            <a:t>4.</a:t>
          </a:r>
          <a:r>
            <a:rPr lang="zh-CN" altLang="en-US" dirty="0" smtClean="0"/>
            <a:t>理解食品冷藏链的价值构成及现代果品物流的冷链模式</a:t>
          </a:r>
          <a:endParaRPr lang="zh-CN" altLang="en-US" dirty="0"/>
        </a:p>
      </dgm:t>
    </dgm:pt>
    <dgm:pt modelId="{18A466FD-8364-4FF6-8B99-72E09ECB519C}" type="parTrans" cxnId="{68E3D4F0-C06F-45B9-8E70-E956D72EFD74}">
      <dgm:prSet/>
      <dgm:spPr/>
      <dgm:t>
        <a:bodyPr/>
        <a:lstStyle/>
        <a:p>
          <a:endParaRPr lang="zh-CN" altLang="en-US"/>
        </a:p>
      </dgm:t>
    </dgm:pt>
    <dgm:pt modelId="{17B7A5B5-FAEB-4C96-89C7-2E3C8B9B7C86}" type="sibTrans" cxnId="{68E3D4F0-C06F-45B9-8E70-E956D72EFD74}">
      <dgm:prSet/>
      <dgm:spPr/>
      <dgm:t>
        <a:bodyPr/>
        <a:lstStyle/>
        <a:p>
          <a:endParaRPr lang="zh-CN" altLang="en-US"/>
        </a:p>
      </dgm:t>
    </dgm:pt>
    <dgm:pt modelId="{3BBCFE0D-5C65-4663-939C-51A8C293CFA0}">
      <dgm:prSet phldrT="[文本]"/>
      <dgm:spPr/>
      <dgm:t>
        <a:bodyPr/>
        <a:lstStyle/>
        <a:p>
          <a:r>
            <a:rPr lang="en-US" altLang="en-US" dirty="0" smtClean="0"/>
            <a:t>5.</a:t>
          </a:r>
          <a:r>
            <a:rPr lang="zh-CN" altLang="en-US" dirty="0" smtClean="0"/>
            <a:t>了解绿色物流的发展对策及物流与环境的关系</a:t>
          </a:r>
          <a:endParaRPr lang="zh-CN" altLang="en-US" dirty="0"/>
        </a:p>
      </dgm:t>
    </dgm:pt>
    <dgm:pt modelId="{EEA1C73F-A3AB-48DB-AB16-13511BBA88DD}" type="parTrans" cxnId="{5E153BC9-CB15-4A61-9B84-A343445D0C49}">
      <dgm:prSet/>
      <dgm:spPr/>
      <dgm:t>
        <a:bodyPr/>
        <a:lstStyle/>
        <a:p>
          <a:endParaRPr lang="zh-CN" altLang="en-US"/>
        </a:p>
      </dgm:t>
    </dgm:pt>
    <dgm:pt modelId="{4F590077-B4EE-4367-8A8B-017CC2FDE816}" type="sibTrans" cxnId="{5E153BC9-CB15-4A61-9B84-A343445D0C49}">
      <dgm:prSet/>
      <dgm:spPr/>
      <dgm:t>
        <a:bodyPr/>
        <a:lstStyle/>
        <a:p>
          <a:endParaRPr lang="zh-CN" altLang="en-US"/>
        </a:p>
      </dgm:t>
    </dgm:pt>
    <dgm:pt modelId="{C7B918F2-90E7-4353-8F32-B0583E344092}">
      <dgm:prSet phldrT="[文本]"/>
      <dgm:spPr/>
      <dgm:t>
        <a:bodyPr/>
        <a:lstStyle/>
        <a:p>
          <a:r>
            <a:rPr lang="en-US" altLang="en-US" dirty="0" smtClean="0"/>
            <a:t>7.</a:t>
          </a:r>
          <a:r>
            <a:rPr lang="zh-CN" altLang="en-US" dirty="0" smtClean="0"/>
            <a:t>掌握电子商务和物流的关系</a:t>
          </a:r>
          <a:endParaRPr lang="zh-CN" altLang="en-US" dirty="0"/>
        </a:p>
      </dgm:t>
    </dgm:pt>
    <dgm:pt modelId="{9FC44CC6-62BB-4AFB-A2D8-AD6EC321E560}" type="parTrans" cxnId="{4684FFB8-A471-459F-AED7-2DB06E80288D}">
      <dgm:prSet/>
      <dgm:spPr/>
      <dgm:t>
        <a:bodyPr/>
        <a:lstStyle/>
        <a:p>
          <a:endParaRPr lang="zh-CN" altLang="en-US"/>
        </a:p>
      </dgm:t>
    </dgm:pt>
    <dgm:pt modelId="{32528069-8BAC-44F7-A105-3FA922B0A684}" type="sibTrans" cxnId="{4684FFB8-A471-459F-AED7-2DB06E80288D}">
      <dgm:prSet/>
      <dgm:spPr/>
      <dgm:t>
        <a:bodyPr/>
        <a:lstStyle/>
        <a:p>
          <a:endParaRPr lang="zh-CN" altLang="en-US"/>
        </a:p>
      </dgm:t>
    </dgm:pt>
    <dgm:pt modelId="{5FD2B1BB-1DD0-40B5-93B3-E36DABC19536}">
      <dgm:prSet phldrT="[文本]"/>
      <dgm:spPr/>
      <dgm:t>
        <a:bodyPr/>
        <a:lstStyle/>
        <a:p>
          <a:r>
            <a:rPr lang="en-US" altLang="en-US" dirty="0" smtClean="0"/>
            <a:t>6.</a:t>
          </a:r>
          <a:r>
            <a:rPr lang="zh-CN" altLang="en-US" dirty="0" smtClean="0"/>
            <a:t>掌握电子商务的概念、类型</a:t>
          </a:r>
          <a:endParaRPr lang="zh-CN" altLang="en-US" dirty="0"/>
        </a:p>
      </dgm:t>
    </dgm:pt>
    <dgm:pt modelId="{DD005AD4-8C23-49BD-B462-F2EB87670581}" type="parTrans" cxnId="{9A907FB5-F4B9-4C4E-B98A-5EE0889E86B5}">
      <dgm:prSet/>
      <dgm:spPr/>
      <dgm:t>
        <a:bodyPr/>
        <a:lstStyle/>
        <a:p>
          <a:endParaRPr lang="zh-CN" altLang="en-US"/>
        </a:p>
      </dgm:t>
    </dgm:pt>
    <dgm:pt modelId="{6A8DE2E9-E0B6-4DBD-9656-5B238FF425A6}" type="sibTrans" cxnId="{9A907FB5-F4B9-4C4E-B98A-5EE0889E86B5}">
      <dgm:prSet/>
      <dgm:spPr/>
      <dgm:t>
        <a:bodyPr/>
        <a:lstStyle/>
        <a:p>
          <a:endParaRPr lang="zh-CN" altLang="en-US"/>
        </a:p>
      </dgm:t>
    </dgm:pt>
    <dgm:pt modelId="{BC77AA71-53E4-4CDE-9A1B-1511EE090985}">
      <dgm:prSet phldrT="[文本]"/>
      <dgm:spPr/>
      <dgm:t>
        <a:bodyPr/>
        <a:lstStyle/>
        <a:p>
          <a:r>
            <a:rPr lang="en-US" altLang="en-US" dirty="0" smtClean="0"/>
            <a:t>8.</a:t>
          </a:r>
          <a:r>
            <a:rPr lang="zh-CN" altLang="en-US" dirty="0" smtClean="0"/>
            <a:t>掌握物流金融的发展趋势</a:t>
          </a:r>
          <a:endParaRPr lang="zh-CN" altLang="en-US" dirty="0"/>
        </a:p>
      </dgm:t>
    </dgm:pt>
    <dgm:pt modelId="{0DC4121F-31CE-4849-A776-24F6449D2121}" type="parTrans" cxnId="{27AA9572-0CBB-404F-A068-AD7875B21382}">
      <dgm:prSet/>
      <dgm:spPr/>
      <dgm:t>
        <a:bodyPr/>
        <a:lstStyle/>
        <a:p>
          <a:endParaRPr lang="zh-CN" altLang="en-US"/>
        </a:p>
      </dgm:t>
    </dgm:pt>
    <dgm:pt modelId="{03C23E1D-C8A0-4D33-BCB0-610114136024}" type="sibTrans" cxnId="{27AA9572-0CBB-404F-A068-AD7875B21382}">
      <dgm:prSet/>
      <dgm:spPr/>
      <dgm:t>
        <a:bodyPr/>
        <a:lstStyle/>
        <a:p>
          <a:endParaRPr lang="zh-CN" altLang="en-US"/>
        </a:p>
      </dgm:t>
    </dgm:pt>
    <dgm:pt modelId="{3F995800-53F4-415A-910F-FEDEB5BB9B14}" type="pres">
      <dgm:prSet presAssocID="{D90F9915-062F-4AC6-9BB6-69E8BCDBFC53}" presName="vert0" presStyleCnt="0">
        <dgm:presLayoutVars>
          <dgm:dir/>
          <dgm:animOne val="branch"/>
          <dgm:animLvl val="lvl"/>
        </dgm:presLayoutVars>
      </dgm:prSet>
      <dgm:spPr/>
      <dgm:t>
        <a:bodyPr/>
        <a:lstStyle/>
        <a:p>
          <a:endParaRPr lang="zh-CN" altLang="en-US"/>
        </a:p>
      </dgm:t>
    </dgm:pt>
    <dgm:pt modelId="{7ED9229C-3AF3-45DC-A916-443063D9C6A3}" type="pres">
      <dgm:prSet presAssocID="{56EC4E39-2230-4EDC-92F5-A14CE8BD9AEF}" presName="thickLine" presStyleLbl="alignNode1" presStyleIdx="0" presStyleCnt="8"/>
      <dgm:spPr/>
    </dgm:pt>
    <dgm:pt modelId="{EC9BEC94-787A-4A98-92DF-51493E4E6656}" type="pres">
      <dgm:prSet presAssocID="{56EC4E39-2230-4EDC-92F5-A14CE8BD9AEF}" presName="horz1" presStyleCnt="0"/>
      <dgm:spPr/>
    </dgm:pt>
    <dgm:pt modelId="{B0B4B1AC-F53E-4BE2-A93F-F9B9C22359EA}" type="pres">
      <dgm:prSet presAssocID="{56EC4E39-2230-4EDC-92F5-A14CE8BD9AEF}" presName="tx1" presStyleLbl="revTx" presStyleIdx="0" presStyleCnt="8"/>
      <dgm:spPr/>
      <dgm:t>
        <a:bodyPr/>
        <a:lstStyle/>
        <a:p>
          <a:endParaRPr lang="zh-CN" altLang="en-US"/>
        </a:p>
      </dgm:t>
    </dgm:pt>
    <dgm:pt modelId="{77BEB332-3A58-4CC0-8469-348B17BE66DE}" type="pres">
      <dgm:prSet presAssocID="{56EC4E39-2230-4EDC-92F5-A14CE8BD9AEF}" presName="vert1" presStyleCnt="0"/>
      <dgm:spPr/>
    </dgm:pt>
    <dgm:pt modelId="{631060C2-19FF-4EC7-83D2-B12F985CAFA6}" type="pres">
      <dgm:prSet presAssocID="{3987664F-416D-4025-B71C-1FCF899F8A62}" presName="thickLine" presStyleLbl="alignNode1" presStyleIdx="1" presStyleCnt="8"/>
      <dgm:spPr/>
    </dgm:pt>
    <dgm:pt modelId="{4FCD276A-848B-481B-B8E3-7F41EFEB7DF4}" type="pres">
      <dgm:prSet presAssocID="{3987664F-416D-4025-B71C-1FCF899F8A62}" presName="horz1" presStyleCnt="0"/>
      <dgm:spPr/>
    </dgm:pt>
    <dgm:pt modelId="{07807DA3-233B-472F-9D0B-6561609347C5}" type="pres">
      <dgm:prSet presAssocID="{3987664F-416D-4025-B71C-1FCF899F8A62}" presName="tx1" presStyleLbl="revTx" presStyleIdx="1" presStyleCnt="8"/>
      <dgm:spPr/>
      <dgm:t>
        <a:bodyPr/>
        <a:lstStyle/>
        <a:p>
          <a:endParaRPr lang="zh-CN" altLang="en-US"/>
        </a:p>
      </dgm:t>
    </dgm:pt>
    <dgm:pt modelId="{CBA9B129-FE75-4DE8-BB2C-3B0DDB3FBB9B}" type="pres">
      <dgm:prSet presAssocID="{3987664F-416D-4025-B71C-1FCF899F8A62}" presName="vert1" presStyleCnt="0"/>
      <dgm:spPr/>
    </dgm:pt>
    <dgm:pt modelId="{05747DEB-8850-4F16-A53C-FF3140082DE9}" type="pres">
      <dgm:prSet presAssocID="{E9E80C74-F485-46C9-804C-36DDE392B8CD}" presName="thickLine" presStyleLbl="alignNode1" presStyleIdx="2" presStyleCnt="8"/>
      <dgm:spPr/>
    </dgm:pt>
    <dgm:pt modelId="{061FA7BE-B7F8-4D7D-9EAF-353EE506E9FA}" type="pres">
      <dgm:prSet presAssocID="{E9E80C74-F485-46C9-804C-36DDE392B8CD}" presName="horz1" presStyleCnt="0"/>
      <dgm:spPr/>
    </dgm:pt>
    <dgm:pt modelId="{05646AF0-D159-4327-99FB-45F1D5C61B05}" type="pres">
      <dgm:prSet presAssocID="{E9E80C74-F485-46C9-804C-36DDE392B8CD}" presName="tx1" presStyleLbl="revTx" presStyleIdx="2" presStyleCnt="8"/>
      <dgm:spPr/>
      <dgm:t>
        <a:bodyPr/>
        <a:lstStyle/>
        <a:p>
          <a:endParaRPr lang="zh-CN" altLang="en-US"/>
        </a:p>
      </dgm:t>
    </dgm:pt>
    <dgm:pt modelId="{E0F7E578-902B-4CA5-99DB-EA63E5F8BED6}" type="pres">
      <dgm:prSet presAssocID="{E9E80C74-F485-46C9-804C-36DDE392B8CD}" presName="vert1" presStyleCnt="0"/>
      <dgm:spPr/>
    </dgm:pt>
    <dgm:pt modelId="{5D053E39-E723-4291-B462-552793911E5B}" type="pres">
      <dgm:prSet presAssocID="{72F2C1F1-C1E2-47DB-A32D-995D1139820E}" presName="thickLine" presStyleLbl="alignNode1" presStyleIdx="3" presStyleCnt="8"/>
      <dgm:spPr/>
    </dgm:pt>
    <dgm:pt modelId="{94D15486-340C-4D70-9FD2-33E2987D1EA7}" type="pres">
      <dgm:prSet presAssocID="{72F2C1F1-C1E2-47DB-A32D-995D1139820E}" presName="horz1" presStyleCnt="0"/>
      <dgm:spPr/>
    </dgm:pt>
    <dgm:pt modelId="{EA783CF7-E599-445C-8E0B-60C0495B66B2}" type="pres">
      <dgm:prSet presAssocID="{72F2C1F1-C1E2-47DB-A32D-995D1139820E}" presName="tx1" presStyleLbl="revTx" presStyleIdx="3" presStyleCnt="8"/>
      <dgm:spPr/>
      <dgm:t>
        <a:bodyPr/>
        <a:lstStyle/>
        <a:p>
          <a:endParaRPr lang="zh-CN" altLang="en-US"/>
        </a:p>
      </dgm:t>
    </dgm:pt>
    <dgm:pt modelId="{FCFEC577-CFA0-4BD0-AE83-76C54518BB04}" type="pres">
      <dgm:prSet presAssocID="{72F2C1F1-C1E2-47DB-A32D-995D1139820E}" presName="vert1" presStyleCnt="0"/>
      <dgm:spPr/>
    </dgm:pt>
    <dgm:pt modelId="{A1A0E8D6-BE93-473D-9879-CB1E95418610}" type="pres">
      <dgm:prSet presAssocID="{3BBCFE0D-5C65-4663-939C-51A8C293CFA0}" presName="thickLine" presStyleLbl="alignNode1" presStyleIdx="4" presStyleCnt="8"/>
      <dgm:spPr/>
    </dgm:pt>
    <dgm:pt modelId="{7EFCFB50-090B-4AB0-86B4-FAE2CCB5FAD5}" type="pres">
      <dgm:prSet presAssocID="{3BBCFE0D-5C65-4663-939C-51A8C293CFA0}" presName="horz1" presStyleCnt="0"/>
      <dgm:spPr/>
    </dgm:pt>
    <dgm:pt modelId="{FA5C5DFA-ECDA-415D-9C50-929217F29F17}" type="pres">
      <dgm:prSet presAssocID="{3BBCFE0D-5C65-4663-939C-51A8C293CFA0}" presName="tx1" presStyleLbl="revTx" presStyleIdx="4" presStyleCnt="8"/>
      <dgm:spPr/>
      <dgm:t>
        <a:bodyPr/>
        <a:lstStyle/>
        <a:p>
          <a:endParaRPr lang="zh-CN" altLang="en-US"/>
        </a:p>
      </dgm:t>
    </dgm:pt>
    <dgm:pt modelId="{90128BBA-7A40-480E-92D8-09254619DD21}" type="pres">
      <dgm:prSet presAssocID="{3BBCFE0D-5C65-4663-939C-51A8C293CFA0}" presName="vert1" presStyleCnt="0"/>
      <dgm:spPr/>
    </dgm:pt>
    <dgm:pt modelId="{687E6B9D-8ABE-48B1-8D4E-A43CEB34D95D}" type="pres">
      <dgm:prSet presAssocID="{5FD2B1BB-1DD0-40B5-93B3-E36DABC19536}" presName="thickLine" presStyleLbl="alignNode1" presStyleIdx="5" presStyleCnt="8"/>
      <dgm:spPr/>
    </dgm:pt>
    <dgm:pt modelId="{D66ABBF9-48B6-4FA8-BE6C-7F0B48DED37E}" type="pres">
      <dgm:prSet presAssocID="{5FD2B1BB-1DD0-40B5-93B3-E36DABC19536}" presName="horz1" presStyleCnt="0"/>
      <dgm:spPr/>
    </dgm:pt>
    <dgm:pt modelId="{B6FD97E2-40A0-4CCD-86D3-FC6E0BB4E8F5}" type="pres">
      <dgm:prSet presAssocID="{5FD2B1BB-1DD0-40B5-93B3-E36DABC19536}" presName="tx1" presStyleLbl="revTx" presStyleIdx="5" presStyleCnt="8"/>
      <dgm:spPr/>
      <dgm:t>
        <a:bodyPr/>
        <a:lstStyle/>
        <a:p>
          <a:endParaRPr lang="zh-CN" altLang="en-US"/>
        </a:p>
      </dgm:t>
    </dgm:pt>
    <dgm:pt modelId="{D16DAEF3-4D16-4922-9654-F0AC6F70DE3C}" type="pres">
      <dgm:prSet presAssocID="{5FD2B1BB-1DD0-40B5-93B3-E36DABC19536}" presName="vert1" presStyleCnt="0"/>
      <dgm:spPr/>
    </dgm:pt>
    <dgm:pt modelId="{5E115E92-204D-4D6B-B97A-D42F87EF40DA}" type="pres">
      <dgm:prSet presAssocID="{C7B918F2-90E7-4353-8F32-B0583E344092}" presName="thickLine" presStyleLbl="alignNode1" presStyleIdx="6" presStyleCnt="8"/>
      <dgm:spPr/>
    </dgm:pt>
    <dgm:pt modelId="{C82ADA71-0D3F-4529-8C4E-51A927D43C17}" type="pres">
      <dgm:prSet presAssocID="{C7B918F2-90E7-4353-8F32-B0583E344092}" presName="horz1" presStyleCnt="0"/>
      <dgm:spPr/>
    </dgm:pt>
    <dgm:pt modelId="{3545543E-44A1-4BC2-9A67-EE30330401B4}" type="pres">
      <dgm:prSet presAssocID="{C7B918F2-90E7-4353-8F32-B0583E344092}" presName="tx1" presStyleLbl="revTx" presStyleIdx="6" presStyleCnt="8"/>
      <dgm:spPr/>
      <dgm:t>
        <a:bodyPr/>
        <a:lstStyle/>
        <a:p>
          <a:endParaRPr lang="zh-CN" altLang="en-US"/>
        </a:p>
      </dgm:t>
    </dgm:pt>
    <dgm:pt modelId="{3C3EB6BC-BC57-4B21-A0C6-6B3A3E953965}" type="pres">
      <dgm:prSet presAssocID="{C7B918F2-90E7-4353-8F32-B0583E344092}" presName="vert1" presStyleCnt="0"/>
      <dgm:spPr/>
    </dgm:pt>
    <dgm:pt modelId="{D361096D-8BD0-4226-907E-08EC4EA7BF1A}" type="pres">
      <dgm:prSet presAssocID="{BC77AA71-53E4-4CDE-9A1B-1511EE090985}" presName="thickLine" presStyleLbl="alignNode1" presStyleIdx="7" presStyleCnt="8"/>
      <dgm:spPr/>
    </dgm:pt>
    <dgm:pt modelId="{1C6F1C20-1EFA-4E6F-BB32-C0CAFE4F70AE}" type="pres">
      <dgm:prSet presAssocID="{BC77AA71-53E4-4CDE-9A1B-1511EE090985}" presName="horz1" presStyleCnt="0"/>
      <dgm:spPr/>
    </dgm:pt>
    <dgm:pt modelId="{67B78217-F752-4E0B-AA0A-44DF90EB5120}" type="pres">
      <dgm:prSet presAssocID="{BC77AA71-53E4-4CDE-9A1B-1511EE090985}" presName="tx1" presStyleLbl="revTx" presStyleIdx="7" presStyleCnt="8"/>
      <dgm:spPr/>
      <dgm:t>
        <a:bodyPr/>
        <a:lstStyle/>
        <a:p>
          <a:endParaRPr lang="zh-CN" altLang="en-US"/>
        </a:p>
      </dgm:t>
    </dgm:pt>
    <dgm:pt modelId="{B5224E07-0F06-43DA-9AB0-E4B964610695}" type="pres">
      <dgm:prSet presAssocID="{BC77AA71-53E4-4CDE-9A1B-1511EE090985}" presName="vert1" presStyleCnt="0"/>
      <dgm:spPr/>
    </dgm:pt>
  </dgm:ptLst>
  <dgm:cxnLst>
    <dgm:cxn modelId="{8168E104-67F0-4A79-B9AA-9540DA0CBE95}" type="presOf" srcId="{56EC4E39-2230-4EDC-92F5-A14CE8BD9AEF}" destId="{B0B4B1AC-F53E-4BE2-A93F-F9B9C22359EA}" srcOrd="0" destOrd="0" presId="urn:microsoft.com/office/officeart/2008/layout/LinedList"/>
    <dgm:cxn modelId="{56D04DB1-BBAA-4679-A2AA-F4F38D73F34B}" srcId="{D90F9915-062F-4AC6-9BB6-69E8BCDBFC53}" destId="{3987664F-416D-4025-B71C-1FCF899F8A62}" srcOrd="1" destOrd="0" parTransId="{E9627018-92F2-4A1D-9186-3DBB35BB1A6F}" sibTransId="{A5BE9E20-A829-4E03-8328-08E5B98AD0EB}"/>
    <dgm:cxn modelId="{5E153BC9-CB15-4A61-9B84-A343445D0C49}" srcId="{D90F9915-062F-4AC6-9BB6-69E8BCDBFC53}" destId="{3BBCFE0D-5C65-4663-939C-51A8C293CFA0}" srcOrd="4" destOrd="0" parTransId="{EEA1C73F-A3AB-48DB-AB16-13511BBA88DD}" sibTransId="{4F590077-B4EE-4367-8A8B-017CC2FDE816}"/>
    <dgm:cxn modelId="{111E9659-CDA9-4868-AAEA-93B74968D50C}" type="presOf" srcId="{3BBCFE0D-5C65-4663-939C-51A8C293CFA0}" destId="{FA5C5DFA-ECDA-415D-9C50-929217F29F17}" srcOrd="0" destOrd="0" presId="urn:microsoft.com/office/officeart/2008/layout/LinedList"/>
    <dgm:cxn modelId="{813C37D9-2C3F-4F42-8C6B-036BF4257663}" type="presOf" srcId="{E9E80C74-F485-46C9-804C-36DDE392B8CD}" destId="{05646AF0-D159-4327-99FB-45F1D5C61B05}" srcOrd="0" destOrd="0" presId="urn:microsoft.com/office/officeart/2008/layout/LinedList"/>
    <dgm:cxn modelId="{90B587E9-9CF2-466E-979A-A456B8FB8586}" type="presOf" srcId="{BC77AA71-53E4-4CDE-9A1B-1511EE090985}" destId="{67B78217-F752-4E0B-AA0A-44DF90EB5120}" srcOrd="0" destOrd="0" presId="urn:microsoft.com/office/officeart/2008/layout/LinedList"/>
    <dgm:cxn modelId="{68E3D4F0-C06F-45B9-8E70-E956D72EFD74}" srcId="{D90F9915-062F-4AC6-9BB6-69E8BCDBFC53}" destId="{72F2C1F1-C1E2-47DB-A32D-995D1139820E}" srcOrd="3" destOrd="0" parTransId="{18A466FD-8364-4FF6-8B99-72E09ECB519C}" sibTransId="{17B7A5B5-FAEB-4C96-89C7-2E3C8B9B7C86}"/>
    <dgm:cxn modelId="{9A907FB5-F4B9-4C4E-B98A-5EE0889E86B5}" srcId="{D90F9915-062F-4AC6-9BB6-69E8BCDBFC53}" destId="{5FD2B1BB-1DD0-40B5-93B3-E36DABC19536}" srcOrd="5" destOrd="0" parTransId="{DD005AD4-8C23-49BD-B462-F2EB87670581}" sibTransId="{6A8DE2E9-E0B6-4DBD-9656-5B238FF425A6}"/>
    <dgm:cxn modelId="{B11E39D3-3CC6-4DE8-BAE6-4CD267A47A95}" type="presOf" srcId="{C7B918F2-90E7-4353-8F32-B0583E344092}" destId="{3545543E-44A1-4BC2-9A67-EE30330401B4}" srcOrd="0" destOrd="0" presId="urn:microsoft.com/office/officeart/2008/layout/LinedList"/>
    <dgm:cxn modelId="{CEEE55B4-D899-425F-9F41-E517EB08EBC8}" type="presOf" srcId="{D90F9915-062F-4AC6-9BB6-69E8BCDBFC53}" destId="{3F995800-53F4-415A-910F-FEDEB5BB9B14}" srcOrd="0" destOrd="0" presId="urn:microsoft.com/office/officeart/2008/layout/LinedList"/>
    <dgm:cxn modelId="{E6F04D3A-B483-4354-8451-ADC5E56DA41B}" type="presOf" srcId="{5FD2B1BB-1DD0-40B5-93B3-E36DABC19536}" destId="{B6FD97E2-40A0-4CCD-86D3-FC6E0BB4E8F5}" srcOrd="0" destOrd="0" presId="urn:microsoft.com/office/officeart/2008/layout/LinedList"/>
    <dgm:cxn modelId="{B9A5823E-AA31-4AE6-9DBA-7AB969A16BD5}" type="presOf" srcId="{72F2C1F1-C1E2-47DB-A32D-995D1139820E}" destId="{EA783CF7-E599-445C-8E0B-60C0495B66B2}" srcOrd="0" destOrd="0" presId="urn:microsoft.com/office/officeart/2008/layout/LinedList"/>
    <dgm:cxn modelId="{8001E6C8-B95A-4713-8FBE-F1A38390DDA0}" type="presOf" srcId="{3987664F-416D-4025-B71C-1FCF899F8A62}" destId="{07807DA3-233B-472F-9D0B-6561609347C5}" srcOrd="0" destOrd="0" presId="urn:microsoft.com/office/officeart/2008/layout/LinedList"/>
    <dgm:cxn modelId="{70CE2B27-D065-47BC-AF6E-3A6493E4E664}" srcId="{D90F9915-062F-4AC6-9BB6-69E8BCDBFC53}" destId="{E9E80C74-F485-46C9-804C-36DDE392B8CD}" srcOrd="2" destOrd="0" parTransId="{EB5C2509-ED98-49D2-891C-5424E0571005}" sibTransId="{37179E20-00A1-4C51-92B9-8DF0B6A75F4D}"/>
    <dgm:cxn modelId="{4684FFB8-A471-459F-AED7-2DB06E80288D}" srcId="{D90F9915-062F-4AC6-9BB6-69E8BCDBFC53}" destId="{C7B918F2-90E7-4353-8F32-B0583E344092}" srcOrd="6" destOrd="0" parTransId="{9FC44CC6-62BB-4AFB-A2D8-AD6EC321E560}" sibTransId="{32528069-8BAC-44F7-A105-3FA922B0A684}"/>
    <dgm:cxn modelId="{27AA9572-0CBB-404F-A068-AD7875B21382}" srcId="{D90F9915-062F-4AC6-9BB6-69E8BCDBFC53}" destId="{BC77AA71-53E4-4CDE-9A1B-1511EE090985}" srcOrd="7" destOrd="0" parTransId="{0DC4121F-31CE-4849-A776-24F6449D2121}" sibTransId="{03C23E1D-C8A0-4D33-BCB0-610114136024}"/>
    <dgm:cxn modelId="{FFCC57A8-47AC-4137-B078-A448785E296B}" srcId="{D90F9915-062F-4AC6-9BB6-69E8BCDBFC53}" destId="{56EC4E39-2230-4EDC-92F5-A14CE8BD9AEF}" srcOrd="0" destOrd="0" parTransId="{E62E4E4E-296A-4897-965F-DBD8AF56AB60}" sibTransId="{13259A66-F3A4-4711-A7E4-C617A37A7DA3}"/>
    <dgm:cxn modelId="{78A30CE4-9071-4CE8-AA3B-37B64E6895BA}" type="presParOf" srcId="{3F995800-53F4-415A-910F-FEDEB5BB9B14}" destId="{7ED9229C-3AF3-45DC-A916-443063D9C6A3}" srcOrd="0" destOrd="0" presId="urn:microsoft.com/office/officeart/2008/layout/LinedList"/>
    <dgm:cxn modelId="{5512AB9D-C717-40F5-8702-A8439A1A341F}" type="presParOf" srcId="{3F995800-53F4-415A-910F-FEDEB5BB9B14}" destId="{EC9BEC94-787A-4A98-92DF-51493E4E6656}" srcOrd="1" destOrd="0" presId="urn:microsoft.com/office/officeart/2008/layout/LinedList"/>
    <dgm:cxn modelId="{177A47B6-2EF3-4E80-A2AD-100DC8F9DFE4}" type="presParOf" srcId="{EC9BEC94-787A-4A98-92DF-51493E4E6656}" destId="{B0B4B1AC-F53E-4BE2-A93F-F9B9C22359EA}" srcOrd="0" destOrd="0" presId="urn:microsoft.com/office/officeart/2008/layout/LinedList"/>
    <dgm:cxn modelId="{1A879518-6A6B-48BA-BCAC-55C1B26800D3}" type="presParOf" srcId="{EC9BEC94-787A-4A98-92DF-51493E4E6656}" destId="{77BEB332-3A58-4CC0-8469-348B17BE66DE}" srcOrd="1" destOrd="0" presId="urn:microsoft.com/office/officeart/2008/layout/LinedList"/>
    <dgm:cxn modelId="{423292AA-5FE3-43B6-90AA-898E314CBC2D}" type="presParOf" srcId="{3F995800-53F4-415A-910F-FEDEB5BB9B14}" destId="{631060C2-19FF-4EC7-83D2-B12F985CAFA6}" srcOrd="2" destOrd="0" presId="urn:microsoft.com/office/officeart/2008/layout/LinedList"/>
    <dgm:cxn modelId="{7B1B23F0-2A72-43E4-AC1F-C9AE6E20CFD8}" type="presParOf" srcId="{3F995800-53F4-415A-910F-FEDEB5BB9B14}" destId="{4FCD276A-848B-481B-B8E3-7F41EFEB7DF4}" srcOrd="3" destOrd="0" presId="urn:microsoft.com/office/officeart/2008/layout/LinedList"/>
    <dgm:cxn modelId="{3601B470-884C-40E5-B777-B3C41C7722A4}" type="presParOf" srcId="{4FCD276A-848B-481B-B8E3-7F41EFEB7DF4}" destId="{07807DA3-233B-472F-9D0B-6561609347C5}" srcOrd="0" destOrd="0" presId="urn:microsoft.com/office/officeart/2008/layout/LinedList"/>
    <dgm:cxn modelId="{54CE8CCD-AAF0-48CA-A74B-144B693F5B24}" type="presParOf" srcId="{4FCD276A-848B-481B-B8E3-7F41EFEB7DF4}" destId="{CBA9B129-FE75-4DE8-BB2C-3B0DDB3FBB9B}" srcOrd="1" destOrd="0" presId="urn:microsoft.com/office/officeart/2008/layout/LinedList"/>
    <dgm:cxn modelId="{4CD13284-5909-4C36-B0B9-C9FA8604AD0E}" type="presParOf" srcId="{3F995800-53F4-415A-910F-FEDEB5BB9B14}" destId="{05747DEB-8850-4F16-A53C-FF3140082DE9}" srcOrd="4" destOrd="0" presId="urn:microsoft.com/office/officeart/2008/layout/LinedList"/>
    <dgm:cxn modelId="{BDD2AA33-5F24-47FB-975B-43A4C136A659}" type="presParOf" srcId="{3F995800-53F4-415A-910F-FEDEB5BB9B14}" destId="{061FA7BE-B7F8-4D7D-9EAF-353EE506E9FA}" srcOrd="5" destOrd="0" presId="urn:microsoft.com/office/officeart/2008/layout/LinedList"/>
    <dgm:cxn modelId="{9587F1A0-0AC6-4039-A3CD-7F7AD1930842}" type="presParOf" srcId="{061FA7BE-B7F8-4D7D-9EAF-353EE506E9FA}" destId="{05646AF0-D159-4327-99FB-45F1D5C61B05}" srcOrd="0" destOrd="0" presId="urn:microsoft.com/office/officeart/2008/layout/LinedList"/>
    <dgm:cxn modelId="{9B809E06-B880-49C6-8807-B395235E3898}" type="presParOf" srcId="{061FA7BE-B7F8-4D7D-9EAF-353EE506E9FA}" destId="{E0F7E578-902B-4CA5-99DB-EA63E5F8BED6}" srcOrd="1" destOrd="0" presId="urn:microsoft.com/office/officeart/2008/layout/LinedList"/>
    <dgm:cxn modelId="{293AA5FE-7529-4AB8-8A0E-87A6EB53DDDF}" type="presParOf" srcId="{3F995800-53F4-415A-910F-FEDEB5BB9B14}" destId="{5D053E39-E723-4291-B462-552793911E5B}" srcOrd="6" destOrd="0" presId="urn:microsoft.com/office/officeart/2008/layout/LinedList"/>
    <dgm:cxn modelId="{C72E243B-AAD6-4419-9570-27A8868B8950}" type="presParOf" srcId="{3F995800-53F4-415A-910F-FEDEB5BB9B14}" destId="{94D15486-340C-4D70-9FD2-33E2987D1EA7}" srcOrd="7" destOrd="0" presId="urn:microsoft.com/office/officeart/2008/layout/LinedList"/>
    <dgm:cxn modelId="{89DAD009-56E8-467B-BE9A-EF3EB6E23523}" type="presParOf" srcId="{94D15486-340C-4D70-9FD2-33E2987D1EA7}" destId="{EA783CF7-E599-445C-8E0B-60C0495B66B2}" srcOrd="0" destOrd="0" presId="urn:microsoft.com/office/officeart/2008/layout/LinedList"/>
    <dgm:cxn modelId="{A8C8EC34-F274-463B-811E-3BD34A7FD494}" type="presParOf" srcId="{94D15486-340C-4D70-9FD2-33E2987D1EA7}" destId="{FCFEC577-CFA0-4BD0-AE83-76C54518BB04}" srcOrd="1" destOrd="0" presId="urn:microsoft.com/office/officeart/2008/layout/LinedList"/>
    <dgm:cxn modelId="{0558549C-02A1-4A3D-B6B3-2D6DB1213278}" type="presParOf" srcId="{3F995800-53F4-415A-910F-FEDEB5BB9B14}" destId="{A1A0E8D6-BE93-473D-9879-CB1E95418610}" srcOrd="8" destOrd="0" presId="urn:microsoft.com/office/officeart/2008/layout/LinedList"/>
    <dgm:cxn modelId="{E91B9252-9D4D-4200-8A1F-68ADE37ECFA3}" type="presParOf" srcId="{3F995800-53F4-415A-910F-FEDEB5BB9B14}" destId="{7EFCFB50-090B-4AB0-86B4-FAE2CCB5FAD5}" srcOrd="9" destOrd="0" presId="urn:microsoft.com/office/officeart/2008/layout/LinedList"/>
    <dgm:cxn modelId="{7C5E053E-D9DE-4B1D-9D4D-3AB9719CC6AC}" type="presParOf" srcId="{7EFCFB50-090B-4AB0-86B4-FAE2CCB5FAD5}" destId="{FA5C5DFA-ECDA-415D-9C50-929217F29F17}" srcOrd="0" destOrd="0" presId="urn:microsoft.com/office/officeart/2008/layout/LinedList"/>
    <dgm:cxn modelId="{42AEBA41-D520-46C8-B381-92298B35929E}" type="presParOf" srcId="{7EFCFB50-090B-4AB0-86B4-FAE2CCB5FAD5}" destId="{90128BBA-7A40-480E-92D8-09254619DD21}" srcOrd="1" destOrd="0" presId="urn:microsoft.com/office/officeart/2008/layout/LinedList"/>
    <dgm:cxn modelId="{7C4D78FC-A775-4959-A414-1F2AA3923C99}" type="presParOf" srcId="{3F995800-53F4-415A-910F-FEDEB5BB9B14}" destId="{687E6B9D-8ABE-48B1-8D4E-A43CEB34D95D}" srcOrd="10" destOrd="0" presId="urn:microsoft.com/office/officeart/2008/layout/LinedList"/>
    <dgm:cxn modelId="{F857D1C4-39BE-470A-8BFD-D1DCECA83538}" type="presParOf" srcId="{3F995800-53F4-415A-910F-FEDEB5BB9B14}" destId="{D66ABBF9-48B6-4FA8-BE6C-7F0B48DED37E}" srcOrd="11" destOrd="0" presId="urn:microsoft.com/office/officeart/2008/layout/LinedList"/>
    <dgm:cxn modelId="{80359FD8-D11C-4A10-A1D6-970D2E2FF72B}" type="presParOf" srcId="{D66ABBF9-48B6-4FA8-BE6C-7F0B48DED37E}" destId="{B6FD97E2-40A0-4CCD-86D3-FC6E0BB4E8F5}" srcOrd="0" destOrd="0" presId="urn:microsoft.com/office/officeart/2008/layout/LinedList"/>
    <dgm:cxn modelId="{4ECD4890-4621-42B2-A9E9-B33803721F00}" type="presParOf" srcId="{D66ABBF9-48B6-4FA8-BE6C-7F0B48DED37E}" destId="{D16DAEF3-4D16-4922-9654-F0AC6F70DE3C}" srcOrd="1" destOrd="0" presId="urn:microsoft.com/office/officeart/2008/layout/LinedList"/>
    <dgm:cxn modelId="{B4BFDA1E-740A-402A-9994-B3511941ED67}" type="presParOf" srcId="{3F995800-53F4-415A-910F-FEDEB5BB9B14}" destId="{5E115E92-204D-4D6B-B97A-D42F87EF40DA}" srcOrd="12" destOrd="0" presId="urn:microsoft.com/office/officeart/2008/layout/LinedList"/>
    <dgm:cxn modelId="{841B6D2F-3D5E-4D67-A85D-2A360360FC0F}" type="presParOf" srcId="{3F995800-53F4-415A-910F-FEDEB5BB9B14}" destId="{C82ADA71-0D3F-4529-8C4E-51A927D43C17}" srcOrd="13" destOrd="0" presId="urn:microsoft.com/office/officeart/2008/layout/LinedList"/>
    <dgm:cxn modelId="{51D023A3-6FF5-4F47-9427-D018605E3B67}" type="presParOf" srcId="{C82ADA71-0D3F-4529-8C4E-51A927D43C17}" destId="{3545543E-44A1-4BC2-9A67-EE30330401B4}" srcOrd="0" destOrd="0" presId="urn:microsoft.com/office/officeart/2008/layout/LinedList"/>
    <dgm:cxn modelId="{685EA362-8A58-4934-914F-951191AF4B20}" type="presParOf" srcId="{C82ADA71-0D3F-4529-8C4E-51A927D43C17}" destId="{3C3EB6BC-BC57-4B21-A0C6-6B3A3E953965}" srcOrd="1" destOrd="0" presId="urn:microsoft.com/office/officeart/2008/layout/LinedList"/>
    <dgm:cxn modelId="{64B9686E-D28E-49EB-9186-DB28654AF45F}" type="presParOf" srcId="{3F995800-53F4-415A-910F-FEDEB5BB9B14}" destId="{D361096D-8BD0-4226-907E-08EC4EA7BF1A}" srcOrd="14" destOrd="0" presId="urn:microsoft.com/office/officeart/2008/layout/LinedList"/>
    <dgm:cxn modelId="{B42BFC3E-BDD2-44EF-9FAB-6F8B7CC85720}" type="presParOf" srcId="{3F995800-53F4-415A-910F-FEDEB5BB9B14}" destId="{1C6F1C20-1EFA-4E6F-BB32-C0CAFE4F70AE}" srcOrd="15" destOrd="0" presId="urn:microsoft.com/office/officeart/2008/layout/LinedList"/>
    <dgm:cxn modelId="{5EFD9065-547A-4B56-B929-0FE681143C99}" type="presParOf" srcId="{1C6F1C20-1EFA-4E6F-BB32-C0CAFE4F70AE}" destId="{67B78217-F752-4E0B-AA0A-44DF90EB5120}" srcOrd="0" destOrd="0" presId="urn:microsoft.com/office/officeart/2008/layout/LinedList"/>
    <dgm:cxn modelId="{8FE8C91F-17AF-4DED-AE4A-7C1E4713B78E}" type="presParOf" srcId="{1C6F1C20-1EFA-4E6F-BB32-C0CAFE4F70AE}" destId="{B5224E07-0F06-43DA-9AB0-E4B964610695}"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029B764-CB23-4241-B8DD-9B10A0377221}" type="doc">
      <dgm:prSet loTypeId="urn:microsoft.com/office/officeart/2005/8/layout/vList2#2" loCatId="list" qsTypeId="urn:microsoft.com/office/officeart/2005/8/quickstyle/3d2#3" qsCatId="3D" csTypeId="urn:microsoft.com/office/officeart/2005/8/colors/colorful4#3" csCatId="colorful" phldr="1"/>
      <dgm:spPr/>
      <dgm:t>
        <a:bodyPr/>
        <a:lstStyle/>
        <a:p>
          <a:endParaRPr lang="zh-CN" altLang="en-US"/>
        </a:p>
      </dgm:t>
    </dgm:pt>
    <dgm:pt modelId="{A64ADF8F-6A68-4808-A148-3275041E4856}">
      <dgm:prSet phldrT="[文本]"/>
      <dgm:spPr/>
      <dgm:t>
        <a:bodyPr/>
        <a:lstStyle/>
        <a:p>
          <a:r>
            <a:rPr lang="en-US" altLang="en-US" dirty="0" smtClean="0">
              <a:latin typeface="微软雅黑" panose="020B0503020204020204" pitchFamily="34" charset="-122"/>
              <a:ea typeface="微软雅黑" panose="020B0503020204020204" pitchFamily="34" charset="-122"/>
            </a:rPr>
            <a:t>1.</a:t>
          </a:r>
          <a:r>
            <a:rPr lang="zh-CN" altLang="en-US" dirty="0" smtClean="0">
              <a:latin typeface="微软雅黑" panose="020B0503020204020204" pitchFamily="34" charset="-122"/>
              <a:ea typeface="微软雅黑" panose="020B0503020204020204" pitchFamily="34" charset="-122"/>
            </a:rPr>
            <a:t>电子商务将改变人们传统的物流观念</a:t>
          </a:r>
          <a:endParaRPr lang="zh-CN" altLang="en-US" dirty="0">
            <a:latin typeface="微软雅黑" panose="020B0503020204020204" pitchFamily="34" charset="-122"/>
            <a:ea typeface="微软雅黑" panose="020B0503020204020204" pitchFamily="34" charset="-122"/>
          </a:endParaRPr>
        </a:p>
      </dgm:t>
    </dgm:pt>
    <dgm:pt modelId="{5826AE28-47D3-4C85-9C35-497AFC33906B}" type="parTrans" cxnId="{9C7031D0-2992-45BE-8F94-2C4BDF941781}">
      <dgm:prSet/>
      <dgm:spPr/>
      <dgm:t>
        <a:bodyPr/>
        <a:lstStyle/>
        <a:p>
          <a:endParaRPr lang="zh-CN" altLang="en-US"/>
        </a:p>
      </dgm:t>
    </dgm:pt>
    <dgm:pt modelId="{480677CA-D25C-4D1C-85A6-9C6D50173330}" type="sibTrans" cxnId="{9C7031D0-2992-45BE-8F94-2C4BDF941781}">
      <dgm:prSet/>
      <dgm:spPr/>
      <dgm:t>
        <a:bodyPr/>
        <a:lstStyle/>
        <a:p>
          <a:endParaRPr lang="zh-CN" altLang="en-US"/>
        </a:p>
      </dgm:t>
    </dgm:pt>
    <dgm:pt modelId="{21C310B1-4CBA-4CA0-8100-00AC8D8984ED}">
      <dgm:prSet phldrT="[文本]"/>
      <dgm:spPr/>
      <dgm:t>
        <a:bodyPr/>
        <a:lstStyle/>
        <a:p>
          <a:r>
            <a:rPr lang="en-US" altLang="en-US" dirty="0" smtClean="0">
              <a:latin typeface="微软雅黑" panose="020B0503020204020204" pitchFamily="34" charset="-122"/>
              <a:ea typeface="微软雅黑" panose="020B0503020204020204" pitchFamily="34" charset="-122"/>
            </a:rPr>
            <a:t>2.</a:t>
          </a:r>
          <a:r>
            <a:rPr lang="zh-CN" altLang="en-US" dirty="0" smtClean="0">
              <a:latin typeface="微软雅黑" panose="020B0503020204020204" pitchFamily="34" charset="-122"/>
              <a:ea typeface="微软雅黑" panose="020B0503020204020204" pitchFamily="34" charset="-122"/>
            </a:rPr>
            <a:t>电子商务将改变物流的运作方式</a:t>
          </a:r>
          <a:endParaRPr lang="zh-CN" altLang="en-US" dirty="0">
            <a:latin typeface="微软雅黑" panose="020B0503020204020204" pitchFamily="34" charset="-122"/>
            <a:ea typeface="微软雅黑" panose="020B0503020204020204" pitchFamily="34" charset="-122"/>
          </a:endParaRPr>
        </a:p>
      </dgm:t>
    </dgm:pt>
    <dgm:pt modelId="{0561C8CA-326D-40D5-A137-95AED998AB1A}" type="parTrans" cxnId="{6BC904C9-10C3-4259-A7EA-7DE68BB58859}">
      <dgm:prSet/>
      <dgm:spPr/>
      <dgm:t>
        <a:bodyPr/>
        <a:lstStyle/>
        <a:p>
          <a:endParaRPr lang="zh-CN" altLang="en-US"/>
        </a:p>
      </dgm:t>
    </dgm:pt>
    <dgm:pt modelId="{0C6B3793-02BB-406F-8B53-36C7F9273DC1}" type="sibTrans" cxnId="{6BC904C9-10C3-4259-A7EA-7DE68BB58859}">
      <dgm:prSet/>
      <dgm:spPr/>
      <dgm:t>
        <a:bodyPr/>
        <a:lstStyle/>
        <a:p>
          <a:endParaRPr lang="zh-CN" altLang="en-US"/>
        </a:p>
      </dgm:t>
    </dgm:pt>
    <dgm:pt modelId="{D8E59C2E-DCEF-422C-86AF-A9E794CF6C2E}">
      <dgm:prSet phldrT="[文本]"/>
      <dgm:spPr/>
      <dgm:t>
        <a:bodyPr/>
        <a:lstStyle/>
        <a:p>
          <a:r>
            <a:rPr lang="en-US" altLang="en-US" dirty="0" smtClean="0">
              <a:latin typeface="微软雅黑" panose="020B0503020204020204" pitchFamily="34" charset="-122"/>
              <a:ea typeface="微软雅黑" panose="020B0503020204020204" pitchFamily="34" charset="-122"/>
            </a:rPr>
            <a:t>4.</a:t>
          </a:r>
          <a:r>
            <a:rPr lang="zh-CN" altLang="en-US" dirty="0" smtClean="0">
              <a:latin typeface="微软雅黑" panose="020B0503020204020204" pitchFamily="34" charset="-122"/>
              <a:ea typeface="微软雅黑" panose="020B0503020204020204" pitchFamily="34" charset="-122"/>
            </a:rPr>
            <a:t>电子商务将促进物流基础设施的改善和物流技术与物流管理水平的提高</a:t>
          </a:r>
          <a:endParaRPr lang="zh-CN" altLang="en-US" dirty="0">
            <a:latin typeface="微软雅黑" panose="020B0503020204020204" pitchFamily="34" charset="-122"/>
            <a:ea typeface="微软雅黑" panose="020B0503020204020204" pitchFamily="34" charset="-122"/>
          </a:endParaRPr>
        </a:p>
      </dgm:t>
    </dgm:pt>
    <dgm:pt modelId="{1B9F0C71-A7CA-4762-85BE-B398E59D6055}" type="parTrans" cxnId="{FCB5BF38-ABA6-40CF-AB52-CEC120DD5EE0}">
      <dgm:prSet/>
      <dgm:spPr/>
      <dgm:t>
        <a:bodyPr/>
        <a:lstStyle/>
        <a:p>
          <a:endParaRPr lang="zh-CN" altLang="en-US"/>
        </a:p>
      </dgm:t>
    </dgm:pt>
    <dgm:pt modelId="{E4F01550-1B76-43BF-9558-C8F58802B48E}" type="sibTrans" cxnId="{FCB5BF38-ABA6-40CF-AB52-CEC120DD5EE0}">
      <dgm:prSet/>
      <dgm:spPr/>
      <dgm:t>
        <a:bodyPr/>
        <a:lstStyle/>
        <a:p>
          <a:endParaRPr lang="zh-CN" altLang="en-US"/>
        </a:p>
      </dgm:t>
    </dgm:pt>
    <dgm:pt modelId="{E39AB998-4681-481E-B3C9-BD5F7263C5D5}">
      <dgm:prSet phldrT="[文本]"/>
      <dgm:spPr/>
      <dgm:t>
        <a:bodyPr/>
        <a:lstStyle/>
        <a:p>
          <a:r>
            <a:rPr lang="en-US" altLang="en-US" dirty="0" smtClean="0">
              <a:latin typeface="微软雅黑" panose="020B0503020204020204" pitchFamily="34" charset="-122"/>
              <a:ea typeface="微软雅黑" panose="020B0503020204020204" pitchFamily="34" charset="-122"/>
            </a:rPr>
            <a:t>5.</a:t>
          </a:r>
          <a:r>
            <a:rPr lang="zh-CN" altLang="en-US" dirty="0" smtClean="0">
              <a:latin typeface="微软雅黑" panose="020B0503020204020204" pitchFamily="34" charset="-122"/>
              <a:ea typeface="微软雅黑" panose="020B0503020204020204" pitchFamily="34" charset="-122"/>
            </a:rPr>
            <a:t>电子商务对物流人才提出了更高的要求</a:t>
          </a:r>
          <a:endParaRPr lang="zh-CN" altLang="en-US" dirty="0">
            <a:latin typeface="微软雅黑" panose="020B0503020204020204" pitchFamily="34" charset="-122"/>
            <a:ea typeface="微软雅黑" panose="020B0503020204020204" pitchFamily="34" charset="-122"/>
          </a:endParaRPr>
        </a:p>
      </dgm:t>
    </dgm:pt>
    <dgm:pt modelId="{6FE949FE-98D4-4C75-BD01-49E625E5F37F}" type="parTrans" cxnId="{654CFD7F-BCE7-4E24-8C5E-B04BCB2AC774}">
      <dgm:prSet/>
      <dgm:spPr/>
      <dgm:t>
        <a:bodyPr/>
        <a:lstStyle/>
        <a:p>
          <a:endParaRPr lang="zh-CN" altLang="en-US"/>
        </a:p>
      </dgm:t>
    </dgm:pt>
    <dgm:pt modelId="{5AF5D23C-78AA-4B7D-803A-3BC5F4B6BAD6}" type="sibTrans" cxnId="{654CFD7F-BCE7-4E24-8C5E-B04BCB2AC774}">
      <dgm:prSet/>
      <dgm:spPr/>
      <dgm:t>
        <a:bodyPr/>
        <a:lstStyle/>
        <a:p>
          <a:endParaRPr lang="zh-CN" altLang="en-US"/>
        </a:p>
      </dgm:t>
    </dgm:pt>
    <dgm:pt modelId="{EA1F6ADB-FCA4-49C3-94DB-E277A123A2C3}">
      <dgm:prSet/>
      <dgm:spPr/>
      <dgm:t>
        <a:bodyPr/>
        <a:lstStyle/>
        <a:p>
          <a:r>
            <a:rPr lang="en-US" altLang="en-US" dirty="0" smtClean="0">
              <a:latin typeface="微软雅黑" panose="020B0503020204020204" pitchFamily="34" charset="-122"/>
              <a:ea typeface="微软雅黑" panose="020B0503020204020204" pitchFamily="34" charset="-122"/>
            </a:rPr>
            <a:t>3.</a:t>
          </a:r>
          <a:r>
            <a:rPr lang="zh-CN" altLang="en-US" dirty="0" smtClean="0">
              <a:latin typeface="微软雅黑" panose="020B0503020204020204" pitchFamily="34" charset="-122"/>
              <a:ea typeface="微软雅黑" panose="020B0503020204020204" pitchFamily="34" charset="-122"/>
            </a:rPr>
            <a:t>电子商务将改变物流企业的经营形态</a:t>
          </a:r>
          <a:endParaRPr lang="zh-CN" altLang="en-US" dirty="0">
            <a:latin typeface="微软雅黑" panose="020B0503020204020204" pitchFamily="34" charset="-122"/>
            <a:ea typeface="微软雅黑" panose="020B0503020204020204" pitchFamily="34" charset="-122"/>
          </a:endParaRPr>
        </a:p>
      </dgm:t>
    </dgm:pt>
    <dgm:pt modelId="{B8123DD7-65ED-46FD-AEB3-627BCB9DB72D}" type="parTrans" cxnId="{6399E302-8159-411E-B463-DDF660802B72}">
      <dgm:prSet/>
      <dgm:spPr/>
      <dgm:t>
        <a:bodyPr/>
        <a:lstStyle/>
        <a:p>
          <a:endParaRPr lang="zh-CN" altLang="en-US"/>
        </a:p>
      </dgm:t>
    </dgm:pt>
    <dgm:pt modelId="{60148620-E8AF-4354-A317-E3747BBD605D}" type="sibTrans" cxnId="{6399E302-8159-411E-B463-DDF660802B72}">
      <dgm:prSet/>
      <dgm:spPr/>
      <dgm:t>
        <a:bodyPr/>
        <a:lstStyle/>
        <a:p>
          <a:endParaRPr lang="zh-CN" altLang="en-US"/>
        </a:p>
      </dgm:t>
    </dgm:pt>
    <dgm:pt modelId="{3A166A46-334D-4547-90CF-483823A9B223}" type="pres">
      <dgm:prSet presAssocID="{9029B764-CB23-4241-B8DD-9B10A0377221}" presName="linear" presStyleCnt="0">
        <dgm:presLayoutVars>
          <dgm:animLvl val="lvl"/>
          <dgm:resizeHandles val="exact"/>
        </dgm:presLayoutVars>
      </dgm:prSet>
      <dgm:spPr/>
      <dgm:t>
        <a:bodyPr/>
        <a:lstStyle/>
        <a:p>
          <a:endParaRPr lang="zh-CN" altLang="en-US"/>
        </a:p>
      </dgm:t>
    </dgm:pt>
    <dgm:pt modelId="{2E976B49-14FE-42BD-9679-DE0BD5F8EE49}" type="pres">
      <dgm:prSet presAssocID="{A64ADF8F-6A68-4808-A148-3275041E4856}" presName="parentText" presStyleLbl="node1" presStyleIdx="0" presStyleCnt="5">
        <dgm:presLayoutVars>
          <dgm:chMax val="0"/>
          <dgm:bulletEnabled val="1"/>
        </dgm:presLayoutVars>
      </dgm:prSet>
      <dgm:spPr/>
      <dgm:t>
        <a:bodyPr/>
        <a:lstStyle/>
        <a:p>
          <a:endParaRPr lang="zh-CN" altLang="en-US"/>
        </a:p>
      </dgm:t>
    </dgm:pt>
    <dgm:pt modelId="{2B0AC80E-AEF7-41A2-A1BF-F0E4A66D947E}" type="pres">
      <dgm:prSet presAssocID="{480677CA-D25C-4D1C-85A6-9C6D50173330}" presName="spacer" presStyleCnt="0"/>
      <dgm:spPr/>
    </dgm:pt>
    <dgm:pt modelId="{A4D623C6-F1A2-46BF-8DA2-CD22930B75FC}" type="pres">
      <dgm:prSet presAssocID="{21C310B1-4CBA-4CA0-8100-00AC8D8984ED}" presName="parentText" presStyleLbl="node1" presStyleIdx="1" presStyleCnt="5">
        <dgm:presLayoutVars>
          <dgm:chMax val="0"/>
          <dgm:bulletEnabled val="1"/>
        </dgm:presLayoutVars>
      </dgm:prSet>
      <dgm:spPr/>
      <dgm:t>
        <a:bodyPr/>
        <a:lstStyle/>
        <a:p>
          <a:endParaRPr lang="zh-CN" altLang="en-US"/>
        </a:p>
      </dgm:t>
    </dgm:pt>
    <dgm:pt modelId="{DCDD68C2-B4F7-4A9F-AF14-0A5159EAE0DC}" type="pres">
      <dgm:prSet presAssocID="{0C6B3793-02BB-406F-8B53-36C7F9273DC1}" presName="spacer" presStyleCnt="0"/>
      <dgm:spPr/>
    </dgm:pt>
    <dgm:pt modelId="{3FCC870D-AE83-484E-8560-8CE253A556DB}" type="pres">
      <dgm:prSet presAssocID="{EA1F6ADB-FCA4-49C3-94DB-E277A123A2C3}" presName="parentText" presStyleLbl="node1" presStyleIdx="2" presStyleCnt="5">
        <dgm:presLayoutVars>
          <dgm:chMax val="0"/>
          <dgm:bulletEnabled val="1"/>
        </dgm:presLayoutVars>
      </dgm:prSet>
      <dgm:spPr/>
      <dgm:t>
        <a:bodyPr/>
        <a:lstStyle/>
        <a:p>
          <a:endParaRPr lang="zh-CN" altLang="en-US"/>
        </a:p>
      </dgm:t>
    </dgm:pt>
    <dgm:pt modelId="{D8B08997-8AA1-4F4B-82BA-B6B887CE5432}" type="pres">
      <dgm:prSet presAssocID="{60148620-E8AF-4354-A317-E3747BBD605D}" presName="spacer" presStyleCnt="0"/>
      <dgm:spPr/>
    </dgm:pt>
    <dgm:pt modelId="{6519046E-BA6E-48B9-924A-60AD8D513BE4}" type="pres">
      <dgm:prSet presAssocID="{D8E59C2E-DCEF-422C-86AF-A9E794CF6C2E}" presName="parentText" presStyleLbl="node1" presStyleIdx="3" presStyleCnt="5">
        <dgm:presLayoutVars>
          <dgm:chMax val="0"/>
          <dgm:bulletEnabled val="1"/>
        </dgm:presLayoutVars>
      </dgm:prSet>
      <dgm:spPr/>
      <dgm:t>
        <a:bodyPr/>
        <a:lstStyle/>
        <a:p>
          <a:endParaRPr lang="zh-CN" altLang="en-US"/>
        </a:p>
      </dgm:t>
    </dgm:pt>
    <dgm:pt modelId="{E6131F86-97C6-48EE-888C-4D0890A45902}" type="pres">
      <dgm:prSet presAssocID="{E4F01550-1B76-43BF-9558-C8F58802B48E}" presName="spacer" presStyleCnt="0"/>
      <dgm:spPr/>
    </dgm:pt>
    <dgm:pt modelId="{605B4652-B37E-4B26-9F25-0E581CA502CE}" type="pres">
      <dgm:prSet presAssocID="{E39AB998-4681-481E-B3C9-BD5F7263C5D5}" presName="parentText" presStyleLbl="node1" presStyleIdx="4" presStyleCnt="5">
        <dgm:presLayoutVars>
          <dgm:chMax val="0"/>
          <dgm:bulletEnabled val="1"/>
        </dgm:presLayoutVars>
      </dgm:prSet>
      <dgm:spPr/>
      <dgm:t>
        <a:bodyPr/>
        <a:lstStyle/>
        <a:p>
          <a:endParaRPr lang="zh-CN" altLang="en-US"/>
        </a:p>
      </dgm:t>
    </dgm:pt>
  </dgm:ptLst>
  <dgm:cxnLst>
    <dgm:cxn modelId="{36D56D3B-43D8-4876-AE32-B6910FE4C39C}" type="presOf" srcId="{D8E59C2E-DCEF-422C-86AF-A9E794CF6C2E}" destId="{6519046E-BA6E-48B9-924A-60AD8D513BE4}" srcOrd="0" destOrd="0" presId="urn:microsoft.com/office/officeart/2005/8/layout/vList2#2"/>
    <dgm:cxn modelId="{A5052B63-F3A7-41B8-A031-D942A2BF64CF}" type="presOf" srcId="{9029B764-CB23-4241-B8DD-9B10A0377221}" destId="{3A166A46-334D-4547-90CF-483823A9B223}" srcOrd="0" destOrd="0" presId="urn:microsoft.com/office/officeart/2005/8/layout/vList2#2"/>
    <dgm:cxn modelId="{6BC904C9-10C3-4259-A7EA-7DE68BB58859}" srcId="{9029B764-CB23-4241-B8DD-9B10A0377221}" destId="{21C310B1-4CBA-4CA0-8100-00AC8D8984ED}" srcOrd="1" destOrd="0" parTransId="{0561C8CA-326D-40D5-A137-95AED998AB1A}" sibTransId="{0C6B3793-02BB-406F-8B53-36C7F9273DC1}"/>
    <dgm:cxn modelId="{6102DFED-2DC5-4A78-A4BB-9BDC27F44CDE}" type="presOf" srcId="{EA1F6ADB-FCA4-49C3-94DB-E277A123A2C3}" destId="{3FCC870D-AE83-484E-8560-8CE253A556DB}" srcOrd="0" destOrd="0" presId="urn:microsoft.com/office/officeart/2005/8/layout/vList2#2"/>
    <dgm:cxn modelId="{6399E302-8159-411E-B463-DDF660802B72}" srcId="{9029B764-CB23-4241-B8DD-9B10A0377221}" destId="{EA1F6ADB-FCA4-49C3-94DB-E277A123A2C3}" srcOrd="2" destOrd="0" parTransId="{B8123DD7-65ED-46FD-AEB3-627BCB9DB72D}" sibTransId="{60148620-E8AF-4354-A317-E3747BBD605D}"/>
    <dgm:cxn modelId="{FCB5BF38-ABA6-40CF-AB52-CEC120DD5EE0}" srcId="{9029B764-CB23-4241-B8DD-9B10A0377221}" destId="{D8E59C2E-DCEF-422C-86AF-A9E794CF6C2E}" srcOrd="3" destOrd="0" parTransId="{1B9F0C71-A7CA-4762-85BE-B398E59D6055}" sibTransId="{E4F01550-1B76-43BF-9558-C8F58802B48E}"/>
    <dgm:cxn modelId="{654CFD7F-BCE7-4E24-8C5E-B04BCB2AC774}" srcId="{9029B764-CB23-4241-B8DD-9B10A0377221}" destId="{E39AB998-4681-481E-B3C9-BD5F7263C5D5}" srcOrd="4" destOrd="0" parTransId="{6FE949FE-98D4-4C75-BD01-49E625E5F37F}" sibTransId="{5AF5D23C-78AA-4B7D-803A-3BC5F4B6BAD6}"/>
    <dgm:cxn modelId="{243D024E-8F96-419A-BD23-742FC2C71DAB}" type="presOf" srcId="{E39AB998-4681-481E-B3C9-BD5F7263C5D5}" destId="{605B4652-B37E-4B26-9F25-0E581CA502CE}" srcOrd="0" destOrd="0" presId="urn:microsoft.com/office/officeart/2005/8/layout/vList2#2"/>
    <dgm:cxn modelId="{1EAA8B5E-AD4D-4C0A-904E-48EB8689E6F4}" type="presOf" srcId="{21C310B1-4CBA-4CA0-8100-00AC8D8984ED}" destId="{A4D623C6-F1A2-46BF-8DA2-CD22930B75FC}" srcOrd="0" destOrd="0" presId="urn:microsoft.com/office/officeart/2005/8/layout/vList2#2"/>
    <dgm:cxn modelId="{9C7031D0-2992-45BE-8F94-2C4BDF941781}" srcId="{9029B764-CB23-4241-B8DD-9B10A0377221}" destId="{A64ADF8F-6A68-4808-A148-3275041E4856}" srcOrd="0" destOrd="0" parTransId="{5826AE28-47D3-4C85-9C35-497AFC33906B}" sibTransId="{480677CA-D25C-4D1C-85A6-9C6D50173330}"/>
    <dgm:cxn modelId="{2B7D056F-DF44-4A8C-8B95-C18986E094AB}" type="presOf" srcId="{A64ADF8F-6A68-4808-A148-3275041E4856}" destId="{2E976B49-14FE-42BD-9679-DE0BD5F8EE49}" srcOrd="0" destOrd="0" presId="urn:microsoft.com/office/officeart/2005/8/layout/vList2#2"/>
    <dgm:cxn modelId="{0C3198C2-9FF9-4B93-B704-A638ADFD3AF3}" type="presParOf" srcId="{3A166A46-334D-4547-90CF-483823A9B223}" destId="{2E976B49-14FE-42BD-9679-DE0BD5F8EE49}" srcOrd="0" destOrd="0" presId="urn:microsoft.com/office/officeart/2005/8/layout/vList2#2"/>
    <dgm:cxn modelId="{F52DADC1-C09E-4FC9-A8BE-A7CECF0C78B6}" type="presParOf" srcId="{3A166A46-334D-4547-90CF-483823A9B223}" destId="{2B0AC80E-AEF7-41A2-A1BF-F0E4A66D947E}" srcOrd="1" destOrd="0" presId="urn:microsoft.com/office/officeart/2005/8/layout/vList2#2"/>
    <dgm:cxn modelId="{1E30AD26-86C3-4170-B20C-98D913EA122C}" type="presParOf" srcId="{3A166A46-334D-4547-90CF-483823A9B223}" destId="{A4D623C6-F1A2-46BF-8DA2-CD22930B75FC}" srcOrd="2" destOrd="0" presId="urn:microsoft.com/office/officeart/2005/8/layout/vList2#2"/>
    <dgm:cxn modelId="{9D924DDA-2492-4B19-931D-680F350C5521}" type="presParOf" srcId="{3A166A46-334D-4547-90CF-483823A9B223}" destId="{DCDD68C2-B4F7-4A9F-AF14-0A5159EAE0DC}" srcOrd="3" destOrd="0" presId="urn:microsoft.com/office/officeart/2005/8/layout/vList2#2"/>
    <dgm:cxn modelId="{5682DBAE-CE53-4734-A5B8-B69E07209CA4}" type="presParOf" srcId="{3A166A46-334D-4547-90CF-483823A9B223}" destId="{3FCC870D-AE83-484E-8560-8CE253A556DB}" srcOrd="4" destOrd="0" presId="urn:microsoft.com/office/officeart/2005/8/layout/vList2#2"/>
    <dgm:cxn modelId="{AF7E7CA5-189F-4C7E-8737-1C849DFEE5F9}" type="presParOf" srcId="{3A166A46-334D-4547-90CF-483823A9B223}" destId="{D8B08997-8AA1-4F4B-82BA-B6B887CE5432}" srcOrd="5" destOrd="0" presId="urn:microsoft.com/office/officeart/2005/8/layout/vList2#2"/>
    <dgm:cxn modelId="{649A3A3C-8D5C-43BA-8D87-3D5BF2FFD8A1}" type="presParOf" srcId="{3A166A46-334D-4547-90CF-483823A9B223}" destId="{6519046E-BA6E-48B9-924A-60AD8D513BE4}" srcOrd="6" destOrd="0" presId="urn:microsoft.com/office/officeart/2005/8/layout/vList2#2"/>
    <dgm:cxn modelId="{DFDE253C-D371-4103-BBEE-5058AD7D0C18}" type="presParOf" srcId="{3A166A46-334D-4547-90CF-483823A9B223}" destId="{E6131F86-97C6-48EE-888C-4D0890A45902}" srcOrd="7" destOrd="0" presId="urn:microsoft.com/office/officeart/2005/8/layout/vList2#2"/>
    <dgm:cxn modelId="{6EF8A434-6E45-461F-A143-202AC26462E4}" type="presParOf" srcId="{3A166A46-334D-4547-90CF-483823A9B223}" destId="{605B4652-B37E-4B26-9F25-0E581CA502CE}" srcOrd="8" destOrd="0" presId="urn:microsoft.com/office/officeart/2005/8/layout/vList2#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6A22793-C5FA-4048-9DFF-B81DF9106BB9}" type="doc">
      <dgm:prSet loTypeId="urn:microsoft.com/office/officeart/2005/8/layout/hProcess9#1" loCatId="process" qsTypeId="urn:microsoft.com/office/officeart/2005/8/quickstyle/simple4#1" qsCatId="simple" csTypeId="urn:microsoft.com/office/officeart/2005/8/colors/colorful3#2" csCatId="colorful" phldr="1"/>
      <dgm:spPr/>
      <dgm:t>
        <a:bodyPr/>
        <a:lstStyle/>
        <a:p>
          <a:endParaRPr lang="zh-CN" altLang="en-US"/>
        </a:p>
      </dgm:t>
    </dgm:pt>
    <dgm:pt modelId="{376AC53A-8C17-4037-AC51-204E59996C82}" type="pres">
      <dgm:prSet presAssocID="{16A22793-C5FA-4048-9DFF-B81DF9106BB9}" presName="CompostProcess" presStyleCnt="0">
        <dgm:presLayoutVars>
          <dgm:dir/>
          <dgm:resizeHandles val="exact"/>
        </dgm:presLayoutVars>
      </dgm:prSet>
      <dgm:spPr/>
      <dgm:t>
        <a:bodyPr/>
        <a:lstStyle/>
        <a:p>
          <a:endParaRPr lang="zh-CN" altLang="en-US"/>
        </a:p>
      </dgm:t>
    </dgm:pt>
    <dgm:pt modelId="{34F3D2FE-5070-4628-B7CD-CDCB9BABCB7A}" type="pres">
      <dgm:prSet presAssocID="{16A22793-C5FA-4048-9DFF-B81DF9106BB9}" presName="arrow" presStyleLbl="bgShp" presStyleIdx="0" presStyleCnt="1"/>
      <dgm:spPr/>
    </dgm:pt>
    <dgm:pt modelId="{9C56DCA6-D3F3-4938-B579-D4D126AF06C3}" type="pres">
      <dgm:prSet presAssocID="{16A22793-C5FA-4048-9DFF-B81DF9106BB9}" presName="linearProcess" presStyleCnt="0"/>
      <dgm:spPr/>
    </dgm:pt>
  </dgm:ptLst>
  <dgm:cxnLst>
    <dgm:cxn modelId="{7E75BF63-84B0-4F4E-85EC-13F9EF3365F6}" type="presOf" srcId="{16A22793-C5FA-4048-9DFF-B81DF9106BB9}" destId="{376AC53A-8C17-4037-AC51-204E59996C82}" srcOrd="0" destOrd="0" presId="urn:microsoft.com/office/officeart/2005/8/layout/hProcess9#1"/>
    <dgm:cxn modelId="{04D94CB4-203A-4E57-85AD-7FF0D12DF3A1}" type="presParOf" srcId="{376AC53A-8C17-4037-AC51-204E59996C82}" destId="{34F3D2FE-5070-4628-B7CD-CDCB9BABCB7A}" srcOrd="0" destOrd="0" presId="urn:microsoft.com/office/officeart/2005/8/layout/hProcess9#1"/>
    <dgm:cxn modelId="{AC4089AA-825C-4EAD-9440-D2AA0DFD8B23}" type="presParOf" srcId="{376AC53A-8C17-4037-AC51-204E59996C82}" destId="{9C56DCA6-D3F3-4938-B579-D4D126AF06C3}" srcOrd="1" destOrd="0" presId="urn:microsoft.com/office/officeart/2005/8/layout/hProcess9#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1093CA0-2FD6-4C99-95B0-B822229B47E6}" type="doc">
      <dgm:prSet loTypeId="urn:microsoft.com/office/officeart/2005/8/layout/chevron2" loCatId="list" qsTypeId="urn:microsoft.com/office/officeart/2005/8/quickstyle/3d2#5" qsCatId="3D" csTypeId="urn:microsoft.com/office/officeart/2005/8/colors/colorful3#3" csCatId="colorful" phldr="1"/>
      <dgm:spPr/>
      <dgm:t>
        <a:bodyPr/>
        <a:lstStyle/>
        <a:p>
          <a:endParaRPr lang="zh-CN" altLang="en-US"/>
        </a:p>
      </dgm:t>
    </dgm:pt>
    <dgm:pt modelId="{27731A21-E5C5-41D3-9699-A7AD32ED472C}">
      <dgm:prSet phldrT="[文本]"/>
      <dgm:spPr/>
      <dgm:t>
        <a:bodyPr/>
        <a:lstStyle/>
        <a:p>
          <a:r>
            <a:rPr lang="en-US" altLang="en-US" dirty="0" smtClean="0"/>
            <a:t>1</a:t>
          </a:r>
          <a:endParaRPr lang="zh-CN" altLang="en-US" dirty="0"/>
        </a:p>
      </dgm:t>
    </dgm:pt>
    <dgm:pt modelId="{6BBABE5F-C6FB-4C80-B017-2B4CCF7C1F0D}" type="parTrans" cxnId="{CF54AF59-7A27-49EE-BA2D-96D5CD039E29}">
      <dgm:prSet/>
      <dgm:spPr/>
      <dgm:t>
        <a:bodyPr/>
        <a:lstStyle/>
        <a:p>
          <a:endParaRPr lang="zh-CN" altLang="en-US"/>
        </a:p>
      </dgm:t>
    </dgm:pt>
    <dgm:pt modelId="{0E745AFB-C0D4-4360-86CE-CEA9F95B90B6}" type="sibTrans" cxnId="{CF54AF59-7A27-49EE-BA2D-96D5CD039E29}">
      <dgm:prSet/>
      <dgm:spPr/>
      <dgm:t>
        <a:bodyPr/>
        <a:lstStyle/>
        <a:p>
          <a:endParaRPr lang="zh-CN" altLang="en-US"/>
        </a:p>
      </dgm:t>
    </dgm:pt>
    <dgm:pt modelId="{AB434E31-E5A5-45AB-A1D4-218F00263DDF}">
      <dgm:prSet phldrT="[文本]"/>
      <dgm:spPr/>
      <dgm:t>
        <a:bodyPr/>
        <a:lstStyle/>
        <a:p>
          <a:r>
            <a:rPr lang="en-US" altLang="zh-CN" dirty="0" smtClean="0"/>
            <a:t>2</a:t>
          </a:r>
          <a:endParaRPr lang="zh-CN" altLang="en-US" dirty="0"/>
        </a:p>
      </dgm:t>
    </dgm:pt>
    <dgm:pt modelId="{B216670B-7986-43A8-9EDA-6813DE300057}" type="parTrans" cxnId="{C8415A66-6DD3-4436-8697-5ECABBC8FEF0}">
      <dgm:prSet/>
      <dgm:spPr/>
      <dgm:t>
        <a:bodyPr/>
        <a:lstStyle/>
        <a:p>
          <a:endParaRPr lang="zh-CN" altLang="en-US"/>
        </a:p>
      </dgm:t>
    </dgm:pt>
    <dgm:pt modelId="{5E7BD65A-DEFB-4B49-B01E-4C75D03AB90A}" type="sibTrans" cxnId="{C8415A66-6DD3-4436-8697-5ECABBC8FEF0}">
      <dgm:prSet/>
      <dgm:spPr/>
      <dgm:t>
        <a:bodyPr/>
        <a:lstStyle/>
        <a:p>
          <a:endParaRPr lang="zh-CN" altLang="en-US"/>
        </a:p>
      </dgm:t>
    </dgm:pt>
    <dgm:pt modelId="{DD073843-C017-4337-9C96-7911640311CE}">
      <dgm:prSet phldrT="[文本]"/>
      <dgm:spPr/>
      <dgm:t>
        <a:bodyPr/>
        <a:lstStyle/>
        <a:p>
          <a:r>
            <a:rPr lang="en-US" altLang="zh-CN" dirty="0" smtClean="0"/>
            <a:t>3</a:t>
          </a:r>
          <a:endParaRPr lang="zh-CN" altLang="en-US" dirty="0"/>
        </a:p>
      </dgm:t>
    </dgm:pt>
    <dgm:pt modelId="{AE4C2BFE-0D93-43F6-AADD-769AC0A1D553}" type="parTrans" cxnId="{353671DF-BE75-4D5A-AAD4-639D30C38509}">
      <dgm:prSet/>
      <dgm:spPr/>
      <dgm:t>
        <a:bodyPr/>
        <a:lstStyle/>
        <a:p>
          <a:endParaRPr lang="zh-CN" altLang="en-US"/>
        </a:p>
      </dgm:t>
    </dgm:pt>
    <dgm:pt modelId="{6E1A5DB2-5E80-4554-9DA0-EDA7B7C596D1}" type="sibTrans" cxnId="{353671DF-BE75-4D5A-AAD4-639D30C38509}">
      <dgm:prSet/>
      <dgm:spPr/>
      <dgm:t>
        <a:bodyPr/>
        <a:lstStyle/>
        <a:p>
          <a:endParaRPr lang="zh-CN" altLang="en-US"/>
        </a:p>
      </dgm:t>
    </dgm:pt>
    <dgm:pt modelId="{779B12AE-7CF0-4F88-9500-2FDD73462C45}">
      <dgm:prSet phldrT="[文本]"/>
      <dgm:spPr/>
      <dgm:t>
        <a:bodyPr/>
        <a:lstStyle/>
        <a:p>
          <a:r>
            <a:rPr lang="zh-CN" altLang="en-US" dirty="0" smtClean="0">
              <a:latin typeface="微软雅黑" panose="020B0503020204020204" pitchFamily="34" charset="-122"/>
              <a:ea typeface="微软雅黑" panose="020B0503020204020204" pitchFamily="34" charset="-122"/>
            </a:rPr>
            <a:t>促进物流配送领域信息系统建设，促进与电子商务的结合</a:t>
          </a:r>
          <a:endParaRPr lang="zh-CN" altLang="en-US" dirty="0">
            <a:latin typeface="微软雅黑" panose="020B0503020204020204" pitchFamily="34" charset="-122"/>
            <a:ea typeface="微软雅黑" panose="020B0503020204020204" pitchFamily="34" charset="-122"/>
          </a:endParaRPr>
        </a:p>
      </dgm:t>
    </dgm:pt>
    <dgm:pt modelId="{CE082161-2652-46E6-B8EF-7D4BAD499C1A}" type="parTrans" cxnId="{CEEBDE01-1CB1-4BD1-B1EE-B2507F240450}">
      <dgm:prSet/>
      <dgm:spPr/>
      <dgm:t>
        <a:bodyPr/>
        <a:lstStyle/>
        <a:p>
          <a:endParaRPr lang="zh-CN" altLang="en-US"/>
        </a:p>
      </dgm:t>
    </dgm:pt>
    <dgm:pt modelId="{6170EEF8-42BE-4991-8D80-A290821E939A}" type="sibTrans" cxnId="{CEEBDE01-1CB1-4BD1-B1EE-B2507F240450}">
      <dgm:prSet/>
      <dgm:spPr/>
      <dgm:t>
        <a:bodyPr/>
        <a:lstStyle/>
        <a:p>
          <a:endParaRPr lang="zh-CN" altLang="en-US"/>
        </a:p>
      </dgm:t>
    </dgm:pt>
    <dgm:pt modelId="{79F8B089-55F1-4B87-808D-9E0BCFB67E28}">
      <dgm:prSet phldrT="[文本]"/>
      <dgm:spPr/>
      <dgm:t>
        <a:bodyPr/>
        <a:lstStyle/>
        <a:p>
          <a:r>
            <a:rPr lang="zh-CN" altLang="en-US" dirty="0" smtClean="0">
              <a:latin typeface="微软雅黑" panose="020B0503020204020204" pitchFamily="34" charset="-122"/>
              <a:ea typeface="微软雅黑" panose="020B0503020204020204" pitchFamily="34" charset="-122"/>
            </a:rPr>
            <a:t>鼓励第三方物流发展，提高物流企业的专业化、社会化水平</a:t>
          </a:r>
          <a:endParaRPr lang="zh-CN" altLang="en-US" dirty="0">
            <a:latin typeface="微软雅黑" panose="020B0503020204020204" pitchFamily="34" charset="-122"/>
            <a:ea typeface="微软雅黑" panose="020B0503020204020204" pitchFamily="34" charset="-122"/>
          </a:endParaRPr>
        </a:p>
      </dgm:t>
    </dgm:pt>
    <dgm:pt modelId="{19546151-8F05-41DC-BC79-1A98E61A5C09}" type="parTrans" cxnId="{B5FA7BA2-2AE6-41AE-9CE6-B339E57A9F61}">
      <dgm:prSet/>
      <dgm:spPr/>
      <dgm:t>
        <a:bodyPr/>
        <a:lstStyle/>
        <a:p>
          <a:endParaRPr lang="zh-CN" altLang="en-US"/>
        </a:p>
      </dgm:t>
    </dgm:pt>
    <dgm:pt modelId="{44D3F620-7F09-46C7-AE9A-5F174D2401E3}" type="sibTrans" cxnId="{B5FA7BA2-2AE6-41AE-9CE6-B339E57A9F61}">
      <dgm:prSet/>
      <dgm:spPr/>
      <dgm:t>
        <a:bodyPr/>
        <a:lstStyle/>
        <a:p>
          <a:endParaRPr lang="zh-CN" altLang="en-US"/>
        </a:p>
      </dgm:t>
    </dgm:pt>
    <dgm:pt modelId="{248C7B40-E6D7-44FA-8B8B-D84DD8EEFF7A}">
      <dgm:prSet phldrT="[文本]"/>
      <dgm:spPr/>
      <dgm:t>
        <a:bodyPr/>
        <a:lstStyle/>
        <a:p>
          <a:r>
            <a:rPr lang="zh-CN" altLang="en-US" dirty="0" smtClean="0">
              <a:latin typeface="微软雅黑" panose="020B0503020204020204" pitchFamily="34" charset="-122"/>
              <a:ea typeface="微软雅黑" panose="020B0503020204020204" pitchFamily="34" charset="-122"/>
            </a:rPr>
            <a:t>广泛开展物流培训与教育</a:t>
          </a:r>
          <a:endParaRPr lang="zh-CN" altLang="en-US" dirty="0">
            <a:latin typeface="微软雅黑" panose="020B0503020204020204" pitchFamily="34" charset="-122"/>
            <a:ea typeface="微软雅黑" panose="020B0503020204020204" pitchFamily="34" charset="-122"/>
          </a:endParaRPr>
        </a:p>
      </dgm:t>
    </dgm:pt>
    <dgm:pt modelId="{3C6B096C-851F-44A2-BB72-4E3A239C3559}" type="parTrans" cxnId="{4AF4A3AA-B43A-4D41-807E-B3F22F741526}">
      <dgm:prSet/>
      <dgm:spPr/>
      <dgm:t>
        <a:bodyPr/>
        <a:lstStyle/>
        <a:p>
          <a:endParaRPr lang="zh-CN" altLang="en-US"/>
        </a:p>
      </dgm:t>
    </dgm:pt>
    <dgm:pt modelId="{E65EA98F-16BE-40F2-A883-66457D5FF4D0}" type="sibTrans" cxnId="{4AF4A3AA-B43A-4D41-807E-B3F22F741526}">
      <dgm:prSet/>
      <dgm:spPr/>
      <dgm:t>
        <a:bodyPr/>
        <a:lstStyle/>
        <a:p>
          <a:endParaRPr lang="zh-CN" altLang="en-US"/>
        </a:p>
      </dgm:t>
    </dgm:pt>
    <dgm:pt modelId="{F8A2C8CB-2EFF-4762-B0A8-0721B6D74A2C}">
      <dgm:prSet phldrT="[文本]"/>
      <dgm:spPr/>
      <dgm:t>
        <a:bodyPr/>
        <a:lstStyle/>
        <a:p>
          <a:r>
            <a:rPr lang="zh-CN" altLang="en-US" dirty="0" smtClean="0">
              <a:latin typeface="微软雅黑" panose="020B0503020204020204" pitchFamily="34" charset="-122"/>
              <a:ea typeface="微软雅黑" panose="020B0503020204020204" pitchFamily="34" charset="-122"/>
            </a:rPr>
            <a:t>构筑全国范围内有效协作的综合现代物流系统</a:t>
          </a:r>
          <a:endParaRPr lang="zh-CN" altLang="en-US" dirty="0">
            <a:latin typeface="微软雅黑" panose="020B0503020204020204" pitchFamily="34" charset="-122"/>
            <a:ea typeface="微软雅黑" panose="020B0503020204020204" pitchFamily="34" charset="-122"/>
          </a:endParaRPr>
        </a:p>
      </dgm:t>
    </dgm:pt>
    <dgm:pt modelId="{77FAD90E-DA42-456B-A4A1-8243195AB7B4}" type="parTrans" cxnId="{F27CF71C-2092-4582-8E50-CF1525421AE3}">
      <dgm:prSet/>
      <dgm:spPr/>
      <dgm:t>
        <a:bodyPr/>
        <a:lstStyle/>
        <a:p>
          <a:endParaRPr lang="zh-CN" altLang="en-US"/>
        </a:p>
      </dgm:t>
    </dgm:pt>
    <dgm:pt modelId="{79FCE2B4-41C5-4BC2-B5A9-8D792CDF3A58}" type="sibTrans" cxnId="{F27CF71C-2092-4582-8E50-CF1525421AE3}">
      <dgm:prSet/>
      <dgm:spPr/>
      <dgm:t>
        <a:bodyPr/>
        <a:lstStyle/>
        <a:p>
          <a:endParaRPr lang="zh-CN" altLang="en-US"/>
        </a:p>
      </dgm:t>
    </dgm:pt>
    <dgm:pt modelId="{49869D7E-C774-4052-8421-F88F47B00B74}">
      <dgm:prSet phldrT="[文本]"/>
      <dgm:spPr/>
      <dgm:t>
        <a:bodyPr/>
        <a:lstStyle/>
        <a:p>
          <a:r>
            <a:rPr lang="en-US" altLang="zh-CN" dirty="0" smtClean="0"/>
            <a:t>4</a:t>
          </a:r>
          <a:endParaRPr lang="zh-CN" altLang="en-US" dirty="0"/>
        </a:p>
      </dgm:t>
    </dgm:pt>
    <dgm:pt modelId="{1D43AD0D-7F9F-4D5F-A57B-BCE9DB90AE63}" type="parTrans" cxnId="{AEDCDBE2-D4A3-4656-9F89-369301000CBA}">
      <dgm:prSet/>
      <dgm:spPr/>
      <dgm:t>
        <a:bodyPr/>
        <a:lstStyle/>
        <a:p>
          <a:endParaRPr lang="zh-CN" altLang="en-US"/>
        </a:p>
      </dgm:t>
    </dgm:pt>
    <dgm:pt modelId="{583BDE8F-4B44-4F26-91CE-FF1C4889B1DD}" type="sibTrans" cxnId="{AEDCDBE2-D4A3-4656-9F89-369301000CBA}">
      <dgm:prSet/>
      <dgm:spPr/>
      <dgm:t>
        <a:bodyPr/>
        <a:lstStyle/>
        <a:p>
          <a:endParaRPr lang="zh-CN" altLang="en-US"/>
        </a:p>
      </dgm:t>
    </dgm:pt>
    <dgm:pt modelId="{3BD80759-0C93-489A-A64B-EA5AFC31BD0D}" type="pres">
      <dgm:prSet presAssocID="{61093CA0-2FD6-4C99-95B0-B822229B47E6}" presName="linearFlow" presStyleCnt="0">
        <dgm:presLayoutVars>
          <dgm:dir/>
          <dgm:animLvl val="lvl"/>
          <dgm:resizeHandles val="exact"/>
        </dgm:presLayoutVars>
      </dgm:prSet>
      <dgm:spPr/>
      <dgm:t>
        <a:bodyPr/>
        <a:lstStyle/>
        <a:p>
          <a:endParaRPr lang="zh-CN" altLang="en-US"/>
        </a:p>
      </dgm:t>
    </dgm:pt>
    <dgm:pt modelId="{C3466048-0C34-4271-9254-210E8122202F}" type="pres">
      <dgm:prSet presAssocID="{27731A21-E5C5-41D3-9699-A7AD32ED472C}" presName="composite" presStyleCnt="0"/>
      <dgm:spPr/>
    </dgm:pt>
    <dgm:pt modelId="{D7E7263E-812D-4DF4-8DB6-EEC9D000E943}" type="pres">
      <dgm:prSet presAssocID="{27731A21-E5C5-41D3-9699-A7AD32ED472C}" presName="parentText" presStyleLbl="alignNode1" presStyleIdx="0" presStyleCnt="4">
        <dgm:presLayoutVars>
          <dgm:chMax val="1"/>
          <dgm:bulletEnabled val="1"/>
        </dgm:presLayoutVars>
      </dgm:prSet>
      <dgm:spPr/>
      <dgm:t>
        <a:bodyPr/>
        <a:lstStyle/>
        <a:p>
          <a:endParaRPr lang="zh-CN" altLang="en-US"/>
        </a:p>
      </dgm:t>
    </dgm:pt>
    <dgm:pt modelId="{CE8D3938-9A5A-49F2-B91E-831601F0CCA2}" type="pres">
      <dgm:prSet presAssocID="{27731A21-E5C5-41D3-9699-A7AD32ED472C}" presName="descendantText" presStyleLbl="alignAcc1" presStyleIdx="0" presStyleCnt="4">
        <dgm:presLayoutVars>
          <dgm:bulletEnabled val="1"/>
        </dgm:presLayoutVars>
      </dgm:prSet>
      <dgm:spPr/>
      <dgm:t>
        <a:bodyPr/>
        <a:lstStyle/>
        <a:p>
          <a:endParaRPr lang="zh-CN" altLang="en-US"/>
        </a:p>
      </dgm:t>
    </dgm:pt>
    <dgm:pt modelId="{26C9E4D1-A8C0-4BB8-8D5F-640DD4D99BBE}" type="pres">
      <dgm:prSet presAssocID="{0E745AFB-C0D4-4360-86CE-CEA9F95B90B6}" presName="sp" presStyleCnt="0"/>
      <dgm:spPr/>
    </dgm:pt>
    <dgm:pt modelId="{A0AC1005-A045-4E14-86B5-C34AFE5DD5BD}" type="pres">
      <dgm:prSet presAssocID="{AB434E31-E5A5-45AB-A1D4-218F00263DDF}" presName="composite" presStyleCnt="0"/>
      <dgm:spPr/>
    </dgm:pt>
    <dgm:pt modelId="{59D54085-6FC3-4152-A853-5F089FFAB93F}" type="pres">
      <dgm:prSet presAssocID="{AB434E31-E5A5-45AB-A1D4-218F00263DDF}" presName="parentText" presStyleLbl="alignNode1" presStyleIdx="1" presStyleCnt="4">
        <dgm:presLayoutVars>
          <dgm:chMax val="1"/>
          <dgm:bulletEnabled val="1"/>
        </dgm:presLayoutVars>
      </dgm:prSet>
      <dgm:spPr/>
      <dgm:t>
        <a:bodyPr/>
        <a:lstStyle/>
        <a:p>
          <a:endParaRPr lang="zh-CN" altLang="en-US"/>
        </a:p>
      </dgm:t>
    </dgm:pt>
    <dgm:pt modelId="{0D127F6B-937D-4E97-88B3-75C9D9291440}" type="pres">
      <dgm:prSet presAssocID="{AB434E31-E5A5-45AB-A1D4-218F00263DDF}" presName="descendantText" presStyleLbl="alignAcc1" presStyleIdx="1" presStyleCnt="4">
        <dgm:presLayoutVars>
          <dgm:bulletEnabled val="1"/>
        </dgm:presLayoutVars>
      </dgm:prSet>
      <dgm:spPr/>
      <dgm:t>
        <a:bodyPr/>
        <a:lstStyle/>
        <a:p>
          <a:endParaRPr lang="zh-CN" altLang="en-US"/>
        </a:p>
      </dgm:t>
    </dgm:pt>
    <dgm:pt modelId="{79017513-06C5-4314-9ADF-97B4CE26CC7F}" type="pres">
      <dgm:prSet presAssocID="{5E7BD65A-DEFB-4B49-B01E-4C75D03AB90A}" presName="sp" presStyleCnt="0"/>
      <dgm:spPr/>
    </dgm:pt>
    <dgm:pt modelId="{28183B4B-EEF0-45B1-8C2D-B268346F3BAD}" type="pres">
      <dgm:prSet presAssocID="{DD073843-C017-4337-9C96-7911640311CE}" presName="composite" presStyleCnt="0"/>
      <dgm:spPr/>
    </dgm:pt>
    <dgm:pt modelId="{A6E4DA9F-61C4-4EAF-A4C6-12E492E27CD3}" type="pres">
      <dgm:prSet presAssocID="{DD073843-C017-4337-9C96-7911640311CE}" presName="parentText" presStyleLbl="alignNode1" presStyleIdx="2" presStyleCnt="4">
        <dgm:presLayoutVars>
          <dgm:chMax val="1"/>
          <dgm:bulletEnabled val="1"/>
        </dgm:presLayoutVars>
      </dgm:prSet>
      <dgm:spPr/>
      <dgm:t>
        <a:bodyPr/>
        <a:lstStyle/>
        <a:p>
          <a:endParaRPr lang="zh-CN" altLang="en-US"/>
        </a:p>
      </dgm:t>
    </dgm:pt>
    <dgm:pt modelId="{65A0677B-1272-49C1-8296-30E665513F97}" type="pres">
      <dgm:prSet presAssocID="{DD073843-C017-4337-9C96-7911640311CE}" presName="descendantText" presStyleLbl="alignAcc1" presStyleIdx="2" presStyleCnt="4">
        <dgm:presLayoutVars>
          <dgm:bulletEnabled val="1"/>
        </dgm:presLayoutVars>
      </dgm:prSet>
      <dgm:spPr/>
      <dgm:t>
        <a:bodyPr/>
        <a:lstStyle/>
        <a:p>
          <a:endParaRPr lang="zh-CN" altLang="en-US"/>
        </a:p>
      </dgm:t>
    </dgm:pt>
    <dgm:pt modelId="{1626390E-4F95-4A0C-A171-6BCE95CC46D8}" type="pres">
      <dgm:prSet presAssocID="{6E1A5DB2-5E80-4554-9DA0-EDA7B7C596D1}" presName="sp" presStyleCnt="0"/>
      <dgm:spPr/>
    </dgm:pt>
    <dgm:pt modelId="{94137FAE-3FC0-4DDC-AAD6-3B15D5CB6F6B}" type="pres">
      <dgm:prSet presAssocID="{49869D7E-C774-4052-8421-F88F47B00B74}" presName="composite" presStyleCnt="0"/>
      <dgm:spPr/>
    </dgm:pt>
    <dgm:pt modelId="{29FA7D68-5D6A-4643-817E-2DC0B6BC52A0}" type="pres">
      <dgm:prSet presAssocID="{49869D7E-C774-4052-8421-F88F47B00B74}" presName="parentText" presStyleLbl="alignNode1" presStyleIdx="3" presStyleCnt="4">
        <dgm:presLayoutVars>
          <dgm:chMax val="1"/>
          <dgm:bulletEnabled val="1"/>
        </dgm:presLayoutVars>
      </dgm:prSet>
      <dgm:spPr/>
      <dgm:t>
        <a:bodyPr/>
        <a:lstStyle/>
        <a:p>
          <a:endParaRPr lang="zh-CN" altLang="en-US"/>
        </a:p>
      </dgm:t>
    </dgm:pt>
    <dgm:pt modelId="{A3E421AE-E617-4575-8CA8-6D7909018B64}" type="pres">
      <dgm:prSet presAssocID="{49869D7E-C774-4052-8421-F88F47B00B74}" presName="descendantText" presStyleLbl="alignAcc1" presStyleIdx="3" presStyleCnt="4">
        <dgm:presLayoutVars>
          <dgm:bulletEnabled val="1"/>
        </dgm:presLayoutVars>
      </dgm:prSet>
      <dgm:spPr/>
      <dgm:t>
        <a:bodyPr/>
        <a:lstStyle/>
        <a:p>
          <a:endParaRPr lang="zh-CN" altLang="en-US"/>
        </a:p>
      </dgm:t>
    </dgm:pt>
  </dgm:ptLst>
  <dgm:cxnLst>
    <dgm:cxn modelId="{C8415A66-6DD3-4436-8697-5ECABBC8FEF0}" srcId="{61093CA0-2FD6-4C99-95B0-B822229B47E6}" destId="{AB434E31-E5A5-45AB-A1D4-218F00263DDF}" srcOrd="1" destOrd="0" parTransId="{B216670B-7986-43A8-9EDA-6813DE300057}" sibTransId="{5E7BD65A-DEFB-4B49-B01E-4C75D03AB90A}"/>
    <dgm:cxn modelId="{1B54CF52-864C-4BC3-8BE9-EA7EF99F6A92}" type="presOf" srcId="{779B12AE-7CF0-4F88-9500-2FDD73462C45}" destId="{CE8D3938-9A5A-49F2-B91E-831601F0CCA2}" srcOrd="0" destOrd="0" presId="urn:microsoft.com/office/officeart/2005/8/layout/chevron2"/>
    <dgm:cxn modelId="{C8258889-2A30-43D8-B072-7BE5222D48B1}" type="presOf" srcId="{248C7B40-E6D7-44FA-8B8B-D84DD8EEFF7A}" destId="{65A0677B-1272-49C1-8296-30E665513F97}" srcOrd="0" destOrd="0" presId="urn:microsoft.com/office/officeart/2005/8/layout/chevron2"/>
    <dgm:cxn modelId="{353671DF-BE75-4D5A-AAD4-639D30C38509}" srcId="{61093CA0-2FD6-4C99-95B0-B822229B47E6}" destId="{DD073843-C017-4337-9C96-7911640311CE}" srcOrd="2" destOrd="0" parTransId="{AE4C2BFE-0D93-43F6-AADD-769AC0A1D553}" sibTransId="{6E1A5DB2-5E80-4554-9DA0-EDA7B7C596D1}"/>
    <dgm:cxn modelId="{35233CEF-175A-478C-BAB9-AC3D1378FB42}" type="presOf" srcId="{AB434E31-E5A5-45AB-A1D4-218F00263DDF}" destId="{59D54085-6FC3-4152-A853-5F089FFAB93F}" srcOrd="0" destOrd="0" presId="urn:microsoft.com/office/officeart/2005/8/layout/chevron2"/>
    <dgm:cxn modelId="{AEDCDBE2-D4A3-4656-9F89-369301000CBA}" srcId="{61093CA0-2FD6-4C99-95B0-B822229B47E6}" destId="{49869D7E-C774-4052-8421-F88F47B00B74}" srcOrd="3" destOrd="0" parTransId="{1D43AD0D-7F9F-4D5F-A57B-BCE9DB90AE63}" sibTransId="{583BDE8F-4B44-4F26-91CE-FF1C4889B1DD}"/>
    <dgm:cxn modelId="{E31EB9E2-8013-4122-B0D5-83F81D5E3CBD}" type="presOf" srcId="{79F8B089-55F1-4B87-808D-9E0BCFB67E28}" destId="{0D127F6B-937D-4E97-88B3-75C9D9291440}" srcOrd="0" destOrd="0" presId="urn:microsoft.com/office/officeart/2005/8/layout/chevron2"/>
    <dgm:cxn modelId="{CF54AF59-7A27-49EE-BA2D-96D5CD039E29}" srcId="{61093CA0-2FD6-4C99-95B0-B822229B47E6}" destId="{27731A21-E5C5-41D3-9699-A7AD32ED472C}" srcOrd="0" destOrd="0" parTransId="{6BBABE5F-C6FB-4C80-B017-2B4CCF7C1F0D}" sibTransId="{0E745AFB-C0D4-4360-86CE-CEA9F95B90B6}"/>
    <dgm:cxn modelId="{F64422B7-B091-49D8-8BBC-72F9ED0E9929}" type="presOf" srcId="{F8A2C8CB-2EFF-4762-B0A8-0721B6D74A2C}" destId="{A3E421AE-E617-4575-8CA8-6D7909018B64}" srcOrd="0" destOrd="0" presId="urn:microsoft.com/office/officeart/2005/8/layout/chevron2"/>
    <dgm:cxn modelId="{CEEBDE01-1CB1-4BD1-B1EE-B2507F240450}" srcId="{27731A21-E5C5-41D3-9699-A7AD32ED472C}" destId="{779B12AE-7CF0-4F88-9500-2FDD73462C45}" srcOrd="0" destOrd="0" parTransId="{CE082161-2652-46E6-B8EF-7D4BAD499C1A}" sibTransId="{6170EEF8-42BE-4991-8D80-A290821E939A}"/>
    <dgm:cxn modelId="{4AF4A3AA-B43A-4D41-807E-B3F22F741526}" srcId="{DD073843-C017-4337-9C96-7911640311CE}" destId="{248C7B40-E6D7-44FA-8B8B-D84DD8EEFF7A}" srcOrd="0" destOrd="0" parTransId="{3C6B096C-851F-44A2-BB72-4E3A239C3559}" sibTransId="{E65EA98F-16BE-40F2-A883-66457D5FF4D0}"/>
    <dgm:cxn modelId="{1A6EB289-3F8A-46C4-9DA3-680526BED6A6}" type="presOf" srcId="{61093CA0-2FD6-4C99-95B0-B822229B47E6}" destId="{3BD80759-0C93-489A-A64B-EA5AFC31BD0D}" srcOrd="0" destOrd="0" presId="urn:microsoft.com/office/officeart/2005/8/layout/chevron2"/>
    <dgm:cxn modelId="{F8DAC031-DBAB-49F4-B4C4-0742DBAA9C2E}" type="presOf" srcId="{27731A21-E5C5-41D3-9699-A7AD32ED472C}" destId="{D7E7263E-812D-4DF4-8DB6-EEC9D000E943}" srcOrd="0" destOrd="0" presId="urn:microsoft.com/office/officeart/2005/8/layout/chevron2"/>
    <dgm:cxn modelId="{3A25A668-979C-4039-9C5C-A41AB8CB1EFD}" type="presOf" srcId="{49869D7E-C774-4052-8421-F88F47B00B74}" destId="{29FA7D68-5D6A-4643-817E-2DC0B6BC52A0}" srcOrd="0" destOrd="0" presId="urn:microsoft.com/office/officeart/2005/8/layout/chevron2"/>
    <dgm:cxn modelId="{B5FA7BA2-2AE6-41AE-9CE6-B339E57A9F61}" srcId="{AB434E31-E5A5-45AB-A1D4-218F00263DDF}" destId="{79F8B089-55F1-4B87-808D-9E0BCFB67E28}" srcOrd="0" destOrd="0" parTransId="{19546151-8F05-41DC-BC79-1A98E61A5C09}" sibTransId="{44D3F620-7F09-46C7-AE9A-5F174D2401E3}"/>
    <dgm:cxn modelId="{F27CF71C-2092-4582-8E50-CF1525421AE3}" srcId="{49869D7E-C774-4052-8421-F88F47B00B74}" destId="{F8A2C8CB-2EFF-4762-B0A8-0721B6D74A2C}" srcOrd="0" destOrd="0" parTransId="{77FAD90E-DA42-456B-A4A1-8243195AB7B4}" sibTransId="{79FCE2B4-41C5-4BC2-B5A9-8D792CDF3A58}"/>
    <dgm:cxn modelId="{FAF00A93-296B-4FB1-9615-771886C950B1}" type="presOf" srcId="{DD073843-C017-4337-9C96-7911640311CE}" destId="{A6E4DA9F-61C4-4EAF-A4C6-12E492E27CD3}" srcOrd="0" destOrd="0" presId="urn:microsoft.com/office/officeart/2005/8/layout/chevron2"/>
    <dgm:cxn modelId="{76F94F0B-E17D-49D5-90B9-39A89140872C}" type="presParOf" srcId="{3BD80759-0C93-489A-A64B-EA5AFC31BD0D}" destId="{C3466048-0C34-4271-9254-210E8122202F}" srcOrd="0" destOrd="0" presId="urn:microsoft.com/office/officeart/2005/8/layout/chevron2"/>
    <dgm:cxn modelId="{6484D684-3ADF-4112-88A2-9B1829A40BA5}" type="presParOf" srcId="{C3466048-0C34-4271-9254-210E8122202F}" destId="{D7E7263E-812D-4DF4-8DB6-EEC9D000E943}" srcOrd="0" destOrd="0" presId="urn:microsoft.com/office/officeart/2005/8/layout/chevron2"/>
    <dgm:cxn modelId="{D2A75742-4E57-45F0-B005-935BA865ED77}" type="presParOf" srcId="{C3466048-0C34-4271-9254-210E8122202F}" destId="{CE8D3938-9A5A-49F2-B91E-831601F0CCA2}" srcOrd="1" destOrd="0" presId="urn:microsoft.com/office/officeart/2005/8/layout/chevron2"/>
    <dgm:cxn modelId="{95ACAED7-E393-4ADC-8226-4C3F490C16D3}" type="presParOf" srcId="{3BD80759-0C93-489A-A64B-EA5AFC31BD0D}" destId="{26C9E4D1-A8C0-4BB8-8D5F-640DD4D99BBE}" srcOrd="1" destOrd="0" presId="urn:microsoft.com/office/officeart/2005/8/layout/chevron2"/>
    <dgm:cxn modelId="{62013C59-EA12-4C69-9DFF-3E8126436AEF}" type="presParOf" srcId="{3BD80759-0C93-489A-A64B-EA5AFC31BD0D}" destId="{A0AC1005-A045-4E14-86B5-C34AFE5DD5BD}" srcOrd="2" destOrd="0" presId="urn:microsoft.com/office/officeart/2005/8/layout/chevron2"/>
    <dgm:cxn modelId="{FCE45453-AFB7-4106-A845-3CCD207631E8}" type="presParOf" srcId="{A0AC1005-A045-4E14-86B5-C34AFE5DD5BD}" destId="{59D54085-6FC3-4152-A853-5F089FFAB93F}" srcOrd="0" destOrd="0" presId="urn:microsoft.com/office/officeart/2005/8/layout/chevron2"/>
    <dgm:cxn modelId="{7B916D00-81CB-474E-BA8B-7DF265B3A390}" type="presParOf" srcId="{A0AC1005-A045-4E14-86B5-C34AFE5DD5BD}" destId="{0D127F6B-937D-4E97-88B3-75C9D9291440}" srcOrd="1" destOrd="0" presId="urn:microsoft.com/office/officeart/2005/8/layout/chevron2"/>
    <dgm:cxn modelId="{1C8AE8F7-1AA1-4D79-A120-BD6396C51F33}" type="presParOf" srcId="{3BD80759-0C93-489A-A64B-EA5AFC31BD0D}" destId="{79017513-06C5-4314-9ADF-97B4CE26CC7F}" srcOrd="3" destOrd="0" presId="urn:microsoft.com/office/officeart/2005/8/layout/chevron2"/>
    <dgm:cxn modelId="{87B35F42-F4D0-4105-981C-EF7DEA52E4FA}" type="presParOf" srcId="{3BD80759-0C93-489A-A64B-EA5AFC31BD0D}" destId="{28183B4B-EEF0-45B1-8C2D-B268346F3BAD}" srcOrd="4" destOrd="0" presId="urn:microsoft.com/office/officeart/2005/8/layout/chevron2"/>
    <dgm:cxn modelId="{B0041FAD-E37A-4175-A861-BCE9159E40DB}" type="presParOf" srcId="{28183B4B-EEF0-45B1-8C2D-B268346F3BAD}" destId="{A6E4DA9F-61C4-4EAF-A4C6-12E492E27CD3}" srcOrd="0" destOrd="0" presId="urn:microsoft.com/office/officeart/2005/8/layout/chevron2"/>
    <dgm:cxn modelId="{F51F506D-9E80-41B2-A7FC-67E188866A6A}" type="presParOf" srcId="{28183B4B-EEF0-45B1-8C2D-B268346F3BAD}" destId="{65A0677B-1272-49C1-8296-30E665513F97}" srcOrd="1" destOrd="0" presId="urn:microsoft.com/office/officeart/2005/8/layout/chevron2"/>
    <dgm:cxn modelId="{80AD5F71-3811-4406-B538-FC21B00BF186}" type="presParOf" srcId="{3BD80759-0C93-489A-A64B-EA5AFC31BD0D}" destId="{1626390E-4F95-4A0C-A171-6BCE95CC46D8}" srcOrd="5" destOrd="0" presId="urn:microsoft.com/office/officeart/2005/8/layout/chevron2"/>
    <dgm:cxn modelId="{FFDF9620-B491-42CC-87CB-4C60065C9A1C}" type="presParOf" srcId="{3BD80759-0C93-489A-A64B-EA5AFC31BD0D}" destId="{94137FAE-3FC0-4DDC-AAD6-3B15D5CB6F6B}" srcOrd="6" destOrd="0" presId="urn:microsoft.com/office/officeart/2005/8/layout/chevron2"/>
    <dgm:cxn modelId="{5142E418-9846-4CB3-AF11-6BE0A603E019}" type="presParOf" srcId="{94137FAE-3FC0-4DDC-AAD6-3B15D5CB6F6B}" destId="{29FA7D68-5D6A-4643-817E-2DC0B6BC52A0}" srcOrd="0" destOrd="0" presId="urn:microsoft.com/office/officeart/2005/8/layout/chevron2"/>
    <dgm:cxn modelId="{18CDC122-A2D6-4E5A-8418-2581408AE601}" type="presParOf" srcId="{94137FAE-3FC0-4DDC-AAD6-3B15D5CB6F6B}" destId="{A3E421AE-E617-4575-8CA8-6D7909018B64}"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976B49-14FE-42BD-9679-DE0BD5F8EE49}">
      <dsp:nvSpPr>
        <dsp:cNvPr id="0" name=""/>
        <dsp:cNvSpPr/>
      </dsp:nvSpPr>
      <dsp:spPr>
        <a:xfrm>
          <a:off x="0" y="38812"/>
          <a:ext cx="9737914" cy="721524"/>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en-US" altLang="en-US" sz="2300" kern="1200" dirty="0" smtClean="0">
              <a:latin typeface="微软雅黑" panose="020B0503020204020204" pitchFamily="34" charset="-122"/>
              <a:ea typeface="微软雅黑" panose="020B0503020204020204" pitchFamily="34" charset="-122"/>
            </a:rPr>
            <a:t>1.</a:t>
          </a:r>
          <a:r>
            <a:rPr lang="zh-CN" altLang="en-US" sz="2300" kern="1200" dirty="0" smtClean="0">
              <a:latin typeface="微软雅黑" panose="020B0503020204020204" pitchFamily="34" charset="-122"/>
              <a:ea typeface="微软雅黑" panose="020B0503020204020204" pitchFamily="34" charset="-122"/>
            </a:rPr>
            <a:t>电子商务将改变人们传统的物流观念</a:t>
          </a:r>
          <a:endParaRPr lang="zh-CN" altLang="en-US" sz="2300" kern="1200" dirty="0">
            <a:latin typeface="微软雅黑" panose="020B0503020204020204" pitchFamily="34" charset="-122"/>
            <a:ea typeface="微软雅黑" panose="020B0503020204020204" pitchFamily="34" charset="-122"/>
          </a:endParaRPr>
        </a:p>
      </dsp:txBody>
      <dsp:txXfrm>
        <a:off x="35222" y="74034"/>
        <a:ext cx="9667470" cy="651080"/>
      </dsp:txXfrm>
    </dsp:sp>
    <dsp:sp modelId="{A4D623C6-F1A2-46BF-8DA2-CD22930B75FC}">
      <dsp:nvSpPr>
        <dsp:cNvPr id="0" name=""/>
        <dsp:cNvSpPr/>
      </dsp:nvSpPr>
      <dsp:spPr>
        <a:xfrm>
          <a:off x="0" y="826576"/>
          <a:ext cx="9737914" cy="721524"/>
        </a:xfrm>
        <a:prstGeom prst="roundRect">
          <a:avLst/>
        </a:prstGeom>
        <a:gradFill rotWithShape="0">
          <a:gsLst>
            <a:gs pos="0">
              <a:schemeClr val="accent4">
                <a:hueOff val="-1116192"/>
                <a:satOff val="6725"/>
                <a:lumOff val="539"/>
                <a:alphaOff val="0"/>
                <a:shade val="51000"/>
                <a:satMod val="130000"/>
              </a:schemeClr>
            </a:gs>
            <a:gs pos="80000">
              <a:schemeClr val="accent4">
                <a:hueOff val="-1116192"/>
                <a:satOff val="6725"/>
                <a:lumOff val="539"/>
                <a:alphaOff val="0"/>
                <a:shade val="93000"/>
                <a:satMod val="130000"/>
              </a:schemeClr>
            </a:gs>
            <a:gs pos="100000">
              <a:schemeClr val="accent4">
                <a:hueOff val="-1116192"/>
                <a:satOff val="6725"/>
                <a:lumOff val="53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en-US" altLang="en-US" sz="2300" kern="1200" dirty="0" smtClean="0">
              <a:latin typeface="微软雅黑" panose="020B0503020204020204" pitchFamily="34" charset="-122"/>
              <a:ea typeface="微软雅黑" panose="020B0503020204020204" pitchFamily="34" charset="-122"/>
            </a:rPr>
            <a:t>2.</a:t>
          </a:r>
          <a:r>
            <a:rPr lang="zh-CN" altLang="en-US" sz="2300" kern="1200" dirty="0" smtClean="0">
              <a:latin typeface="微软雅黑" panose="020B0503020204020204" pitchFamily="34" charset="-122"/>
              <a:ea typeface="微软雅黑" panose="020B0503020204020204" pitchFamily="34" charset="-122"/>
            </a:rPr>
            <a:t>电子商务将改变物流的运作方式</a:t>
          </a:r>
          <a:endParaRPr lang="zh-CN" altLang="en-US" sz="2300" kern="1200" dirty="0">
            <a:latin typeface="微软雅黑" panose="020B0503020204020204" pitchFamily="34" charset="-122"/>
            <a:ea typeface="微软雅黑" panose="020B0503020204020204" pitchFamily="34" charset="-122"/>
          </a:endParaRPr>
        </a:p>
      </dsp:txBody>
      <dsp:txXfrm>
        <a:off x="35222" y="861798"/>
        <a:ext cx="9667470" cy="651080"/>
      </dsp:txXfrm>
    </dsp:sp>
    <dsp:sp modelId="{3FCC870D-AE83-484E-8560-8CE253A556DB}">
      <dsp:nvSpPr>
        <dsp:cNvPr id="0" name=""/>
        <dsp:cNvSpPr/>
      </dsp:nvSpPr>
      <dsp:spPr>
        <a:xfrm>
          <a:off x="0" y="1614340"/>
          <a:ext cx="9737914" cy="721524"/>
        </a:xfrm>
        <a:prstGeom prst="roundRect">
          <a:avLst/>
        </a:prstGeom>
        <a:gradFill rotWithShape="0">
          <a:gsLst>
            <a:gs pos="0">
              <a:schemeClr val="accent4">
                <a:hueOff val="-2232385"/>
                <a:satOff val="13449"/>
                <a:lumOff val="1078"/>
                <a:alphaOff val="0"/>
                <a:shade val="51000"/>
                <a:satMod val="130000"/>
              </a:schemeClr>
            </a:gs>
            <a:gs pos="80000">
              <a:schemeClr val="accent4">
                <a:hueOff val="-2232385"/>
                <a:satOff val="13449"/>
                <a:lumOff val="1078"/>
                <a:alphaOff val="0"/>
                <a:shade val="93000"/>
                <a:satMod val="130000"/>
              </a:schemeClr>
            </a:gs>
            <a:gs pos="100000">
              <a:schemeClr val="accent4">
                <a:hueOff val="-2232385"/>
                <a:satOff val="13449"/>
                <a:lumOff val="107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en-US" altLang="en-US" sz="2300" kern="1200" dirty="0" smtClean="0">
              <a:latin typeface="微软雅黑" panose="020B0503020204020204" pitchFamily="34" charset="-122"/>
              <a:ea typeface="微软雅黑" panose="020B0503020204020204" pitchFamily="34" charset="-122"/>
            </a:rPr>
            <a:t>3.</a:t>
          </a:r>
          <a:r>
            <a:rPr lang="zh-CN" altLang="en-US" sz="2300" kern="1200" dirty="0" smtClean="0">
              <a:latin typeface="微软雅黑" panose="020B0503020204020204" pitchFamily="34" charset="-122"/>
              <a:ea typeface="微软雅黑" panose="020B0503020204020204" pitchFamily="34" charset="-122"/>
            </a:rPr>
            <a:t>电子商务将改变物流企业的经营形态</a:t>
          </a:r>
          <a:endParaRPr lang="zh-CN" altLang="en-US" sz="2300" kern="1200" dirty="0">
            <a:latin typeface="微软雅黑" panose="020B0503020204020204" pitchFamily="34" charset="-122"/>
            <a:ea typeface="微软雅黑" panose="020B0503020204020204" pitchFamily="34" charset="-122"/>
          </a:endParaRPr>
        </a:p>
      </dsp:txBody>
      <dsp:txXfrm>
        <a:off x="35222" y="1649562"/>
        <a:ext cx="9667470" cy="651080"/>
      </dsp:txXfrm>
    </dsp:sp>
    <dsp:sp modelId="{6519046E-BA6E-48B9-924A-60AD8D513BE4}">
      <dsp:nvSpPr>
        <dsp:cNvPr id="0" name=""/>
        <dsp:cNvSpPr/>
      </dsp:nvSpPr>
      <dsp:spPr>
        <a:xfrm>
          <a:off x="0" y="2402105"/>
          <a:ext cx="9737914" cy="721524"/>
        </a:xfrm>
        <a:prstGeom prst="roundRect">
          <a:avLst/>
        </a:prstGeom>
        <a:gradFill rotWithShape="0">
          <a:gsLst>
            <a:gs pos="0">
              <a:schemeClr val="accent4">
                <a:hueOff val="-3348577"/>
                <a:satOff val="20174"/>
                <a:lumOff val="1617"/>
                <a:alphaOff val="0"/>
                <a:shade val="51000"/>
                <a:satMod val="130000"/>
              </a:schemeClr>
            </a:gs>
            <a:gs pos="80000">
              <a:schemeClr val="accent4">
                <a:hueOff val="-3348577"/>
                <a:satOff val="20174"/>
                <a:lumOff val="1617"/>
                <a:alphaOff val="0"/>
                <a:shade val="93000"/>
                <a:satMod val="130000"/>
              </a:schemeClr>
            </a:gs>
            <a:gs pos="100000">
              <a:schemeClr val="accent4">
                <a:hueOff val="-3348577"/>
                <a:satOff val="20174"/>
                <a:lumOff val="1617"/>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en-US" altLang="en-US" sz="2300" kern="1200" dirty="0" smtClean="0">
              <a:latin typeface="微软雅黑" panose="020B0503020204020204" pitchFamily="34" charset="-122"/>
              <a:ea typeface="微软雅黑" panose="020B0503020204020204" pitchFamily="34" charset="-122"/>
            </a:rPr>
            <a:t>4.</a:t>
          </a:r>
          <a:r>
            <a:rPr lang="zh-CN" altLang="en-US" sz="2300" kern="1200" dirty="0" smtClean="0">
              <a:latin typeface="微软雅黑" panose="020B0503020204020204" pitchFamily="34" charset="-122"/>
              <a:ea typeface="微软雅黑" panose="020B0503020204020204" pitchFamily="34" charset="-122"/>
            </a:rPr>
            <a:t>电子商务将促进物流基础设施的改善和物流技术与物流管理水平的提高</a:t>
          </a:r>
          <a:endParaRPr lang="zh-CN" altLang="en-US" sz="2300" kern="1200" dirty="0">
            <a:latin typeface="微软雅黑" panose="020B0503020204020204" pitchFamily="34" charset="-122"/>
            <a:ea typeface="微软雅黑" panose="020B0503020204020204" pitchFamily="34" charset="-122"/>
          </a:endParaRPr>
        </a:p>
      </dsp:txBody>
      <dsp:txXfrm>
        <a:off x="35222" y="2437327"/>
        <a:ext cx="9667470" cy="651080"/>
      </dsp:txXfrm>
    </dsp:sp>
    <dsp:sp modelId="{605B4652-B37E-4B26-9F25-0E581CA502CE}">
      <dsp:nvSpPr>
        <dsp:cNvPr id="0" name=""/>
        <dsp:cNvSpPr/>
      </dsp:nvSpPr>
      <dsp:spPr>
        <a:xfrm>
          <a:off x="0" y="3189869"/>
          <a:ext cx="9737914" cy="721524"/>
        </a:xfrm>
        <a:prstGeom prst="roundRect">
          <a:avLst/>
        </a:prstGeom>
        <a:gradFill rotWithShape="0">
          <a:gsLst>
            <a:gs pos="0">
              <a:schemeClr val="accent4">
                <a:hueOff val="-4464770"/>
                <a:satOff val="26899"/>
                <a:lumOff val="2156"/>
                <a:alphaOff val="0"/>
                <a:shade val="51000"/>
                <a:satMod val="130000"/>
              </a:schemeClr>
            </a:gs>
            <a:gs pos="80000">
              <a:schemeClr val="accent4">
                <a:hueOff val="-4464770"/>
                <a:satOff val="26899"/>
                <a:lumOff val="2156"/>
                <a:alphaOff val="0"/>
                <a:shade val="93000"/>
                <a:satMod val="130000"/>
              </a:schemeClr>
            </a:gs>
            <a:gs pos="100000">
              <a:schemeClr val="accent4">
                <a:hueOff val="-4464770"/>
                <a:satOff val="26899"/>
                <a:lumOff val="215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en-US" altLang="en-US" sz="2300" kern="1200" dirty="0" smtClean="0">
              <a:latin typeface="微软雅黑" panose="020B0503020204020204" pitchFamily="34" charset="-122"/>
              <a:ea typeface="微软雅黑" panose="020B0503020204020204" pitchFamily="34" charset="-122"/>
            </a:rPr>
            <a:t>5.</a:t>
          </a:r>
          <a:r>
            <a:rPr lang="zh-CN" altLang="en-US" sz="2300" kern="1200" dirty="0" smtClean="0">
              <a:latin typeface="微软雅黑" panose="020B0503020204020204" pitchFamily="34" charset="-122"/>
              <a:ea typeface="微软雅黑" panose="020B0503020204020204" pitchFamily="34" charset="-122"/>
            </a:rPr>
            <a:t>电子商务对物流人才提出了更高的要求</a:t>
          </a:r>
          <a:endParaRPr lang="zh-CN" altLang="en-US" sz="2300" kern="1200" dirty="0">
            <a:latin typeface="微软雅黑" panose="020B0503020204020204" pitchFamily="34" charset="-122"/>
            <a:ea typeface="微软雅黑" panose="020B0503020204020204" pitchFamily="34" charset="-122"/>
          </a:endParaRPr>
        </a:p>
      </dsp:txBody>
      <dsp:txXfrm>
        <a:off x="35222" y="3225091"/>
        <a:ext cx="9667470" cy="65108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F3D2FE-5070-4628-B7CD-CDCB9BABCB7A}">
      <dsp:nvSpPr>
        <dsp:cNvPr id="0" name=""/>
        <dsp:cNvSpPr/>
      </dsp:nvSpPr>
      <dsp:spPr>
        <a:xfrm>
          <a:off x="735815" y="0"/>
          <a:ext cx="8339238" cy="3096344"/>
        </a:xfrm>
        <a:prstGeom prst="rightArrow">
          <a:avLst/>
        </a:prstGeom>
        <a:solidFill>
          <a:schemeClr val="accent3">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E7263E-812D-4DF4-8DB6-EEC9D000E943}">
      <dsp:nvSpPr>
        <dsp:cNvPr id="0" name=""/>
        <dsp:cNvSpPr/>
      </dsp:nvSpPr>
      <dsp:spPr>
        <a:xfrm rot="5400000">
          <a:off x="-170451" y="172455"/>
          <a:ext cx="1136341" cy="795438"/>
        </a:xfrm>
        <a:prstGeom prst="chevron">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altLang="en-US" sz="2200" kern="1200" dirty="0" smtClean="0"/>
            <a:t>1</a:t>
          </a:r>
          <a:endParaRPr lang="zh-CN" altLang="en-US" sz="2200" kern="1200" dirty="0"/>
        </a:p>
      </dsp:txBody>
      <dsp:txXfrm rot="-5400000">
        <a:off x="1" y="399722"/>
        <a:ext cx="795438" cy="340903"/>
      </dsp:txXfrm>
    </dsp:sp>
    <dsp:sp modelId="{CE8D3938-9A5A-49F2-B91E-831601F0CCA2}">
      <dsp:nvSpPr>
        <dsp:cNvPr id="0" name=""/>
        <dsp:cNvSpPr/>
      </dsp:nvSpPr>
      <dsp:spPr>
        <a:xfrm rot="5400000">
          <a:off x="3825663" y="-3028219"/>
          <a:ext cx="738621" cy="6799070"/>
        </a:xfrm>
        <a:prstGeom prst="round2SameRect">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35128" tIns="12065" rIns="12065" bIns="12065" numCol="1" spcCol="1270" anchor="ctr" anchorCtr="0">
          <a:noAutofit/>
        </a:bodyPr>
        <a:lstStyle/>
        <a:p>
          <a:pPr marL="171450" lvl="1" indent="-171450" algn="l" defTabSz="844550">
            <a:lnSpc>
              <a:spcPct val="90000"/>
            </a:lnSpc>
            <a:spcBef>
              <a:spcPct val="0"/>
            </a:spcBef>
            <a:spcAft>
              <a:spcPct val="15000"/>
            </a:spcAft>
            <a:buChar char="••"/>
          </a:pPr>
          <a:r>
            <a:rPr lang="zh-CN" altLang="en-US" sz="1900" kern="1200" dirty="0" smtClean="0">
              <a:latin typeface="微软雅黑" panose="020B0503020204020204" pitchFamily="34" charset="-122"/>
              <a:ea typeface="微软雅黑" panose="020B0503020204020204" pitchFamily="34" charset="-122"/>
            </a:rPr>
            <a:t>促进物流配送领域信息系统建设，促进与电子商务的结合</a:t>
          </a:r>
          <a:endParaRPr lang="zh-CN" altLang="en-US" sz="1900" kern="1200" dirty="0">
            <a:latin typeface="微软雅黑" panose="020B0503020204020204" pitchFamily="34" charset="-122"/>
            <a:ea typeface="微软雅黑" panose="020B0503020204020204" pitchFamily="34" charset="-122"/>
          </a:endParaRPr>
        </a:p>
      </dsp:txBody>
      <dsp:txXfrm rot="-5400000">
        <a:off x="795439" y="38062"/>
        <a:ext cx="6763013" cy="666507"/>
      </dsp:txXfrm>
    </dsp:sp>
    <dsp:sp modelId="{59D54085-6FC3-4152-A853-5F089FFAB93F}">
      <dsp:nvSpPr>
        <dsp:cNvPr id="0" name=""/>
        <dsp:cNvSpPr/>
      </dsp:nvSpPr>
      <dsp:spPr>
        <a:xfrm rot="5400000">
          <a:off x="-170451" y="1160491"/>
          <a:ext cx="1136341" cy="795438"/>
        </a:xfrm>
        <a:prstGeom prst="chevron">
          <a:avLst/>
        </a:prstGeom>
        <a:gradFill rotWithShape="0">
          <a:gsLst>
            <a:gs pos="0">
              <a:schemeClr val="accent3">
                <a:hueOff val="3750088"/>
                <a:satOff val="-5627"/>
                <a:lumOff val="-915"/>
                <a:alphaOff val="0"/>
                <a:shade val="51000"/>
                <a:satMod val="130000"/>
              </a:schemeClr>
            </a:gs>
            <a:gs pos="80000">
              <a:schemeClr val="accent3">
                <a:hueOff val="3750088"/>
                <a:satOff val="-5627"/>
                <a:lumOff val="-915"/>
                <a:alphaOff val="0"/>
                <a:shade val="93000"/>
                <a:satMod val="130000"/>
              </a:schemeClr>
            </a:gs>
            <a:gs pos="100000">
              <a:schemeClr val="accent3">
                <a:hueOff val="3750088"/>
                <a:satOff val="-5627"/>
                <a:lumOff val="-91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altLang="zh-CN" sz="2200" kern="1200" dirty="0" smtClean="0"/>
            <a:t>2</a:t>
          </a:r>
          <a:endParaRPr lang="zh-CN" altLang="en-US" sz="2200" kern="1200" dirty="0"/>
        </a:p>
      </dsp:txBody>
      <dsp:txXfrm rot="-5400000">
        <a:off x="1" y="1387758"/>
        <a:ext cx="795438" cy="340903"/>
      </dsp:txXfrm>
    </dsp:sp>
    <dsp:sp modelId="{0D127F6B-937D-4E97-88B3-75C9D9291440}">
      <dsp:nvSpPr>
        <dsp:cNvPr id="0" name=""/>
        <dsp:cNvSpPr/>
      </dsp:nvSpPr>
      <dsp:spPr>
        <a:xfrm rot="5400000">
          <a:off x="3825663" y="-2040184"/>
          <a:ext cx="738621" cy="6799070"/>
        </a:xfrm>
        <a:prstGeom prst="round2SameRect">
          <a:avLst/>
        </a:prstGeom>
        <a:solidFill>
          <a:schemeClr val="lt1">
            <a:alpha val="90000"/>
            <a:hueOff val="0"/>
            <a:satOff val="0"/>
            <a:lumOff val="0"/>
            <a:alphaOff val="0"/>
          </a:schemeClr>
        </a:solidFill>
        <a:ln w="9525" cap="flat" cmpd="sng" algn="ctr">
          <a:solidFill>
            <a:schemeClr val="accent3">
              <a:hueOff val="3750088"/>
              <a:satOff val="-5627"/>
              <a:lumOff val="-915"/>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35128" tIns="12065" rIns="12065" bIns="12065" numCol="1" spcCol="1270" anchor="ctr" anchorCtr="0">
          <a:noAutofit/>
        </a:bodyPr>
        <a:lstStyle/>
        <a:p>
          <a:pPr marL="171450" lvl="1" indent="-171450" algn="l" defTabSz="844550">
            <a:lnSpc>
              <a:spcPct val="90000"/>
            </a:lnSpc>
            <a:spcBef>
              <a:spcPct val="0"/>
            </a:spcBef>
            <a:spcAft>
              <a:spcPct val="15000"/>
            </a:spcAft>
            <a:buChar char="••"/>
          </a:pPr>
          <a:r>
            <a:rPr lang="zh-CN" altLang="en-US" sz="1900" kern="1200" dirty="0" smtClean="0">
              <a:latin typeface="微软雅黑" panose="020B0503020204020204" pitchFamily="34" charset="-122"/>
              <a:ea typeface="微软雅黑" panose="020B0503020204020204" pitchFamily="34" charset="-122"/>
            </a:rPr>
            <a:t>鼓励第三方物流发展，提高物流企业的专业化、社会化水平</a:t>
          </a:r>
          <a:endParaRPr lang="zh-CN" altLang="en-US" sz="1900" kern="1200" dirty="0">
            <a:latin typeface="微软雅黑" panose="020B0503020204020204" pitchFamily="34" charset="-122"/>
            <a:ea typeface="微软雅黑" panose="020B0503020204020204" pitchFamily="34" charset="-122"/>
          </a:endParaRPr>
        </a:p>
      </dsp:txBody>
      <dsp:txXfrm rot="-5400000">
        <a:off x="795439" y="1026097"/>
        <a:ext cx="6763013" cy="666507"/>
      </dsp:txXfrm>
    </dsp:sp>
    <dsp:sp modelId="{A6E4DA9F-61C4-4EAF-A4C6-12E492E27CD3}">
      <dsp:nvSpPr>
        <dsp:cNvPr id="0" name=""/>
        <dsp:cNvSpPr/>
      </dsp:nvSpPr>
      <dsp:spPr>
        <a:xfrm rot="5400000">
          <a:off x="-170451" y="2148526"/>
          <a:ext cx="1136341" cy="795438"/>
        </a:xfrm>
        <a:prstGeom prst="chevron">
          <a:avLst/>
        </a:prstGeom>
        <a:gradFill rotWithShape="0">
          <a:gsLst>
            <a:gs pos="0">
              <a:schemeClr val="accent3">
                <a:hueOff val="7500176"/>
                <a:satOff val="-11253"/>
                <a:lumOff val="-1830"/>
                <a:alphaOff val="0"/>
                <a:shade val="51000"/>
                <a:satMod val="130000"/>
              </a:schemeClr>
            </a:gs>
            <a:gs pos="80000">
              <a:schemeClr val="accent3">
                <a:hueOff val="7500176"/>
                <a:satOff val="-11253"/>
                <a:lumOff val="-1830"/>
                <a:alphaOff val="0"/>
                <a:shade val="93000"/>
                <a:satMod val="130000"/>
              </a:schemeClr>
            </a:gs>
            <a:gs pos="100000">
              <a:schemeClr val="accent3">
                <a:hueOff val="7500176"/>
                <a:satOff val="-11253"/>
                <a:lumOff val="-183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altLang="zh-CN" sz="2200" kern="1200" dirty="0" smtClean="0"/>
            <a:t>3</a:t>
          </a:r>
          <a:endParaRPr lang="zh-CN" altLang="en-US" sz="2200" kern="1200" dirty="0"/>
        </a:p>
      </dsp:txBody>
      <dsp:txXfrm rot="-5400000">
        <a:off x="1" y="2375793"/>
        <a:ext cx="795438" cy="340903"/>
      </dsp:txXfrm>
    </dsp:sp>
    <dsp:sp modelId="{65A0677B-1272-49C1-8296-30E665513F97}">
      <dsp:nvSpPr>
        <dsp:cNvPr id="0" name=""/>
        <dsp:cNvSpPr/>
      </dsp:nvSpPr>
      <dsp:spPr>
        <a:xfrm rot="5400000">
          <a:off x="3825663" y="-1052149"/>
          <a:ext cx="738621" cy="6799070"/>
        </a:xfrm>
        <a:prstGeom prst="round2SameRect">
          <a:avLst/>
        </a:prstGeom>
        <a:solidFill>
          <a:schemeClr val="lt1">
            <a:alpha val="90000"/>
            <a:hueOff val="0"/>
            <a:satOff val="0"/>
            <a:lumOff val="0"/>
            <a:alphaOff val="0"/>
          </a:schemeClr>
        </a:solidFill>
        <a:ln w="9525" cap="flat" cmpd="sng" algn="ctr">
          <a:solidFill>
            <a:schemeClr val="accent3">
              <a:hueOff val="7500176"/>
              <a:satOff val="-11253"/>
              <a:lumOff val="-183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35128" tIns="12065" rIns="12065" bIns="12065" numCol="1" spcCol="1270" anchor="ctr" anchorCtr="0">
          <a:noAutofit/>
        </a:bodyPr>
        <a:lstStyle/>
        <a:p>
          <a:pPr marL="171450" lvl="1" indent="-171450" algn="l" defTabSz="844550">
            <a:lnSpc>
              <a:spcPct val="90000"/>
            </a:lnSpc>
            <a:spcBef>
              <a:spcPct val="0"/>
            </a:spcBef>
            <a:spcAft>
              <a:spcPct val="15000"/>
            </a:spcAft>
            <a:buChar char="••"/>
          </a:pPr>
          <a:r>
            <a:rPr lang="zh-CN" altLang="en-US" sz="1900" kern="1200" dirty="0" smtClean="0">
              <a:latin typeface="微软雅黑" panose="020B0503020204020204" pitchFamily="34" charset="-122"/>
              <a:ea typeface="微软雅黑" panose="020B0503020204020204" pitchFamily="34" charset="-122"/>
            </a:rPr>
            <a:t>广泛开展物流培训与教育</a:t>
          </a:r>
          <a:endParaRPr lang="zh-CN" altLang="en-US" sz="1900" kern="1200" dirty="0">
            <a:latin typeface="微软雅黑" panose="020B0503020204020204" pitchFamily="34" charset="-122"/>
            <a:ea typeface="微软雅黑" panose="020B0503020204020204" pitchFamily="34" charset="-122"/>
          </a:endParaRPr>
        </a:p>
      </dsp:txBody>
      <dsp:txXfrm rot="-5400000">
        <a:off x="795439" y="2014132"/>
        <a:ext cx="6763013" cy="666507"/>
      </dsp:txXfrm>
    </dsp:sp>
    <dsp:sp modelId="{29FA7D68-5D6A-4643-817E-2DC0B6BC52A0}">
      <dsp:nvSpPr>
        <dsp:cNvPr id="0" name=""/>
        <dsp:cNvSpPr/>
      </dsp:nvSpPr>
      <dsp:spPr>
        <a:xfrm rot="5400000">
          <a:off x="-170451" y="3136561"/>
          <a:ext cx="1136341" cy="795438"/>
        </a:xfrm>
        <a:prstGeom prst="chevron">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altLang="zh-CN" sz="2200" kern="1200" dirty="0" smtClean="0"/>
            <a:t>4</a:t>
          </a:r>
          <a:endParaRPr lang="zh-CN" altLang="en-US" sz="2200" kern="1200" dirty="0"/>
        </a:p>
      </dsp:txBody>
      <dsp:txXfrm rot="-5400000">
        <a:off x="1" y="3363828"/>
        <a:ext cx="795438" cy="340903"/>
      </dsp:txXfrm>
    </dsp:sp>
    <dsp:sp modelId="{A3E421AE-E617-4575-8CA8-6D7909018B64}">
      <dsp:nvSpPr>
        <dsp:cNvPr id="0" name=""/>
        <dsp:cNvSpPr/>
      </dsp:nvSpPr>
      <dsp:spPr>
        <a:xfrm rot="5400000">
          <a:off x="3825663" y="-64114"/>
          <a:ext cx="738621" cy="6799070"/>
        </a:xfrm>
        <a:prstGeom prst="round2SameRect">
          <a:avLst/>
        </a:prstGeom>
        <a:solidFill>
          <a:schemeClr val="lt1">
            <a:alpha val="90000"/>
            <a:hueOff val="0"/>
            <a:satOff val="0"/>
            <a:lumOff val="0"/>
            <a:alphaOff val="0"/>
          </a:schemeClr>
        </a:solidFill>
        <a:ln w="9525" cap="flat" cmpd="sng" algn="ctr">
          <a:solidFill>
            <a:schemeClr val="accent3">
              <a:hueOff val="11250264"/>
              <a:satOff val="-16880"/>
              <a:lumOff val="-2745"/>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35128" tIns="12065" rIns="12065" bIns="12065" numCol="1" spcCol="1270" anchor="ctr" anchorCtr="0">
          <a:noAutofit/>
        </a:bodyPr>
        <a:lstStyle/>
        <a:p>
          <a:pPr marL="171450" lvl="1" indent="-171450" algn="l" defTabSz="844550">
            <a:lnSpc>
              <a:spcPct val="90000"/>
            </a:lnSpc>
            <a:spcBef>
              <a:spcPct val="0"/>
            </a:spcBef>
            <a:spcAft>
              <a:spcPct val="15000"/>
            </a:spcAft>
            <a:buChar char="••"/>
          </a:pPr>
          <a:r>
            <a:rPr lang="zh-CN" altLang="en-US" sz="1900" kern="1200" dirty="0" smtClean="0">
              <a:latin typeface="微软雅黑" panose="020B0503020204020204" pitchFamily="34" charset="-122"/>
              <a:ea typeface="微软雅黑" panose="020B0503020204020204" pitchFamily="34" charset="-122"/>
            </a:rPr>
            <a:t>构筑全国范围内有效协作的综合现代物流系统</a:t>
          </a:r>
          <a:endParaRPr lang="zh-CN" altLang="en-US" sz="1900" kern="1200" dirty="0">
            <a:latin typeface="微软雅黑" panose="020B0503020204020204" pitchFamily="34" charset="-122"/>
            <a:ea typeface="微软雅黑" panose="020B0503020204020204" pitchFamily="34" charset="-122"/>
          </a:endParaRPr>
        </a:p>
      </dsp:txBody>
      <dsp:txXfrm rot="-5400000">
        <a:off x="795439" y="3002167"/>
        <a:ext cx="6763013" cy="666507"/>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List2#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9#1">
  <dgm:title val=""/>
  <dgm:desc val=""/>
  <dgm:catLst>
    <dgm:cat type="process" pri="5000"/>
    <dgm:cat type="convert"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1">
  <dgm:title val=""/>
  <dgm:desc val=""/>
  <dgm:catLst>
    <dgm:cat type="simple" pri="10500"/>
  </dgm:catLst>
  <dgm:scene3d>
    <a:camera prst="orthographicFront"/>
    <a:lightRig rig="threePt" dir="t"/>
  </dgm:scene3d>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3d2#3">
  <dgm:title val=""/>
  <dgm:desc val=""/>
  <dgm:catLst>
    <dgm:cat type="3D" pri="11200"/>
  </dgm:catLst>
  <dgm:scene3d>
    <a:camera prst="orthographicFront"/>
    <a:lightRig rig="threePt" dir="t"/>
  </dgm:scene3d>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1">
  <dgm:title val=""/>
  <dgm:desc val=""/>
  <dgm:catLst>
    <dgm:cat type="simple" pri="10400"/>
  </dgm:catLst>
  <dgm:scene3d>
    <a:camera prst="orthographicFront"/>
    <a:lightRig rig="threePt" dir="t"/>
  </dgm:scene3d>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3d2#5">
  <dgm:title val=""/>
  <dgm:desc val=""/>
  <dgm:catLst>
    <dgm:cat type="3D" pri="11200"/>
  </dgm:catLst>
  <dgm:scene3d>
    <a:camera prst="orthographicFront"/>
    <a:lightRig rig="threePt" dir="t"/>
  </dgm:scene3d>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438F063-B570-4080-91C9-7BAC825416B7}" type="datetimeFigureOut">
              <a:rPr lang="zh-CN" altLang="en-US" smtClean="0"/>
              <a:t>2025/8/23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02F05EE-C673-4032-A507-46036E11FD5E}" type="slidenum">
              <a:rPr lang="zh-CN" altLang="en-US" smtClean="0"/>
              <a:t>‹#›</a:t>
            </a:fld>
            <a:endParaRPr lang="zh-CN" altLang="en-US"/>
          </a:p>
        </p:txBody>
      </p:sp>
    </p:spTree>
    <p:extLst>
      <p:ext uri="{BB962C8B-B14F-4D97-AF65-F5344CB8AC3E}">
        <p14:creationId xmlns:p14="http://schemas.microsoft.com/office/powerpoint/2010/main" val="15887259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0ECAE4-7393-498F-9018-ADA02B96694F}" type="datetimeFigureOut">
              <a:rPr lang="zh-CN" altLang="en-US" smtClean="0"/>
              <a:t>2025/8/23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A7DD26-A0FD-4B3B-8576-F5D1842D3405}" type="slidenum">
              <a:rPr lang="zh-CN" altLang="en-US" smtClean="0"/>
              <a:t>‹#›</a:t>
            </a:fld>
            <a:endParaRPr lang="zh-CN" altLang="en-US"/>
          </a:p>
        </p:txBody>
      </p:sp>
    </p:spTree>
    <p:extLst>
      <p:ext uri="{BB962C8B-B14F-4D97-AF65-F5344CB8AC3E}">
        <p14:creationId xmlns:p14="http://schemas.microsoft.com/office/powerpoint/2010/main" val="33865257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8503995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slide" Target="../slides/slide4.xml"/><Relationship Id="rId4" Type="http://schemas.openxmlformats.org/officeDocument/2006/relationships/slide" Target="../slides/slide6.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7" name="矩形 6"/>
          <p:cNvSpPr/>
          <p:nvPr userDrawn="1"/>
        </p:nvSpPr>
        <p:spPr>
          <a:xfrm>
            <a:off x="0" y="0"/>
            <a:ext cx="1219835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a:t>
            </a:r>
            <a:endParaRPr lang="zh-CN" altLang="en-US" dirty="0"/>
          </a:p>
        </p:txBody>
      </p:sp>
      <p:pic>
        <p:nvPicPr>
          <p:cNvPr id="3" name="Picture 3" descr="C:\Users\Administrator\Desktop\111.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62671" y="159718"/>
            <a:ext cx="10477500" cy="5114926"/>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11" name="矩形 10"/>
          <p:cNvSpPr/>
          <p:nvPr userDrawn="1"/>
        </p:nvSpPr>
        <p:spPr>
          <a:xfrm>
            <a:off x="216024" y="5321097"/>
            <a:ext cx="1346647" cy="1346647"/>
          </a:xfrm>
          <a:custGeom>
            <a:avLst/>
            <a:gdLst/>
            <a:ahLst/>
            <a:cxnLst/>
            <a:rect l="l" t="t" r="r" b="b"/>
            <a:pathLst>
              <a:path w="1274639" h="1274639">
                <a:moveTo>
                  <a:pt x="125947" y="0"/>
                </a:moveTo>
                <a:lnTo>
                  <a:pt x="790832" y="0"/>
                </a:lnTo>
                <a:lnTo>
                  <a:pt x="1148692" y="0"/>
                </a:lnTo>
                <a:lnTo>
                  <a:pt x="1274639" y="0"/>
                </a:lnTo>
                <a:lnTo>
                  <a:pt x="1274639" y="125947"/>
                </a:lnTo>
                <a:lnTo>
                  <a:pt x="1274639" y="637319"/>
                </a:lnTo>
                <a:lnTo>
                  <a:pt x="1274639" y="1148692"/>
                </a:lnTo>
                <a:cubicBezTo>
                  <a:pt x="1274639" y="1218251"/>
                  <a:pt x="1218251" y="1274639"/>
                  <a:pt x="1148692" y="1274639"/>
                </a:cubicBezTo>
                <a:lnTo>
                  <a:pt x="125947" y="1274639"/>
                </a:lnTo>
                <a:cubicBezTo>
                  <a:pt x="56388" y="1274639"/>
                  <a:pt x="0" y="1218251"/>
                  <a:pt x="0" y="1148692"/>
                </a:cubicBezTo>
                <a:lnTo>
                  <a:pt x="0" y="125947"/>
                </a:lnTo>
                <a:cubicBezTo>
                  <a:pt x="0" y="56388"/>
                  <a:pt x="56388" y="0"/>
                  <a:pt x="125947" y="0"/>
                </a:cubicBezTo>
                <a:close/>
              </a:path>
            </a:pathLst>
          </a:custGeom>
          <a:solidFill>
            <a:schemeClr val="bg1">
              <a:lumMod val="50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0"/>
          <p:cNvSpPr/>
          <p:nvPr userDrawn="1"/>
        </p:nvSpPr>
        <p:spPr>
          <a:xfrm flipV="1">
            <a:off x="1058615" y="4855294"/>
            <a:ext cx="421294" cy="421200"/>
          </a:xfrm>
          <a:custGeom>
            <a:avLst/>
            <a:gdLst/>
            <a:ahLst/>
            <a:cxnLst/>
            <a:rect l="l" t="t" r="r" b="b"/>
            <a:pathLst>
              <a:path w="1274639" h="1274639">
                <a:moveTo>
                  <a:pt x="125947" y="0"/>
                </a:moveTo>
                <a:lnTo>
                  <a:pt x="790832" y="0"/>
                </a:lnTo>
                <a:lnTo>
                  <a:pt x="1148692" y="0"/>
                </a:lnTo>
                <a:lnTo>
                  <a:pt x="1274639" y="0"/>
                </a:lnTo>
                <a:lnTo>
                  <a:pt x="1274639" y="125947"/>
                </a:lnTo>
                <a:lnTo>
                  <a:pt x="1274639" y="637319"/>
                </a:lnTo>
                <a:lnTo>
                  <a:pt x="1274639" y="1148692"/>
                </a:lnTo>
                <a:cubicBezTo>
                  <a:pt x="1274639" y="1218251"/>
                  <a:pt x="1218251" y="1274639"/>
                  <a:pt x="1148692" y="1274639"/>
                </a:cubicBezTo>
                <a:lnTo>
                  <a:pt x="125947" y="1274639"/>
                </a:lnTo>
                <a:cubicBezTo>
                  <a:pt x="56388" y="1274639"/>
                  <a:pt x="0" y="1218251"/>
                  <a:pt x="0" y="1148692"/>
                </a:cubicBezTo>
                <a:lnTo>
                  <a:pt x="0" y="125947"/>
                </a:lnTo>
                <a:cubicBezTo>
                  <a:pt x="0" y="56388"/>
                  <a:pt x="56388" y="0"/>
                  <a:pt x="125947" y="0"/>
                </a:cubicBezTo>
                <a:close/>
              </a:path>
            </a:pathLst>
          </a:custGeom>
          <a:solidFill>
            <a:srgbClr val="78AA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p:cNvCxnSpPr/>
          <p:nvPr userDrawn="1"/>
        </p:nvCxnSpPr>
        <p:spPr>
          <a:xfrm>
            <a:off x="4082951" y="5394721"/>
            <a:ext cx="0" cy="127302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userDrawn="1"/>
        </p:nvSpPr>
        <p:spPr>
          <a:xfrm>
            <a:off x="1664415" y="5301208"/>
            <a:ext cx="2562552" cy="1384995"/>
          </a:xfrm>
          <a:prstGeom prst="rect">
            <a:avLst/>
          </a:prstGeom>
          <a:noFill/>
        </p:spPr>
        <p:txBody>
          <a:bodyPr wrap="square" rtlCol="0">
            <a:spAutoFit/>
          </a:bodyPr>
          <a:lstStyle/>
          <a:p>
            <a:pPr>
              <a:lnSpc>
                <a:spcPct val="150000"/>
              </a:lnSpc>
            </a:pPr>
            <a:r>
              <a:rPr lang="zh-CN" altLang="en-US" sz="1400" b="1" dirty="0" smtClean="0">
                <a:solidFill>
                  <a:schemeClr val="tx1">
                    <a:lumMod val="50000"/>
                    <a:lumOff val="50000"/>
                  </a:schemeClr>
                </a:solidFill>
                <a:latin typeface="微软雅黑" panose="020B0503020204020204" charset="-122"/>
                <a:ea typeface="微软雅黑" panose="020B0503020204020204" charset="-122"/>
              </a:rPr>
              <a:t>大连理工大学出版社</a:t>
            </a:r>
            <a:endParaRPr lang="en-US" altLang="zh-CN" sz="1400" b="1" dirty="0" smtClean="0">
              <a:solidFill>
                <a:schemeClr val="tx1">
                  <a:lumMod val="50000"/>
                  <a:lumOff val="50000"/>
                </a:schemeClr>
              </a:solidFill>
              <a:latin typeface="微软雅黑" panose="020B0503020204020204" charset="-122"/>
              <a:ea typeface="微软雅黑" panose="020B0503020204020204" charset="-122"/>
            </a:endParaRPr>
          </a:p>
          <a:p>
            <a:pPr>
              <a:lnSpc>
                <a:spcPct val="150000"/>
              </a:lnSpc>
            </a:pPr>
            <a:r>
              <a:rPr lang="zh-CN" altLang="en-US" sz="1400" dirty="0" smtClean="0">
                <a:solidFill>
                  <a:schemeClr val="tx1">
                    <a:lumMod val="50000"/>
                    <a:lumOff val="50000"/>
                  </a:schemeClr>
                </a:solidFill>
                <a:latin typeface="微软雅黑" panose="020B0503020204020204" charset="-122"/>
                <a:ea typeface="微软雅黑" panose="020B0503020204020204" charset="-122"/>
              </a:rPr>
              <a:t>地址：大连市软件园路</a:t>
            </a:r>
            <a:r>
              <a:rPr lang="en-US" altLang="zh-CN" sz="1400" dirty="0" smtClean="0">
                <a:solidFill>
                  <a:schemeClr val="tx1">
                    <a:lumMod val="50000"/>
                    <a:lumOff val="50000"/>
                  </a:schemeClr>
                </a:solidFill>
                <a:latin typeface="微软雅黑" panose="020B0503020204020204" charset="-122"/>
                <a:ea typeface="微软雅黑" panose="020B0503020204020204" charset="-122"/>
              </a:rPr>
              <a:t>80</a:t>
            </a:r>
            <a:r>
              <a:rPr lang="zh-CN" altLang="en-US" sz="1400" dirty="0" smtClean="0">
                <a:solidFill>
                  <a:schemeClr val="tx1">
                    <a:lumMod val="50000"/>
                    <a:lumOff val="50000"/>
                  </a:schemeClr>
                </a:solidFill>
                <a:latin typeface="微软雅黑" panose="020B0503020204020204" charset="-122"/>
                <a:ea typeface="微软雅黑" panose="020B0503020204020204" charset="-122"/>
              </a:rPr>
              <a:t>号</a:t>
            </a:r>
            <a:endParaRPr lang="en-US" altLang="zh-CN" sz="1400" dirty="0" smtClean="0">
              <a:solidFill>
                <a:schemeClr val="tx1">
                  <a:lumMod val="50000"/>
                  <a:lumOff val="50000"/>
                </a:schemeClr>
              </a:solidFill>
              <a:latin typeface="微软雅黑" panose="020B0503020204020204" charset="-122"/>
              <a:ea typeface="微软雅黑" panose="020B0503020204020204" charset="-122"/>
            </a:endParaRPr>
          </a:p>
          <a:p>
            <a:pPr>
              <a:lnSpc>
                <a:spcPct val="150000"/>
              </a:lnSpc>
            </a:pPr>
            <a:r>
              <a:rPr lang="zh-CN" altLang="en-US" sz="1400" dirty="0" smtClean="0">
                <a:solidFill>
                  <a:schemeClr val="tx1">
                    <a:lumMod val="50000"/>
                    <a:lumOff val="50000"/>
                  </a:schemeClr>
                </a:solidFill>
                <a:latin typeface="微软雅黑" panose="020B0503020204020204" charset="-122"/>
                <a:ea typeface="微软雅黑" panose="020B0503020204020204" charset="-122"/>
              </a:rPr>
              <a:t>发行：</a:t>
            </a:r>
            <a:r>
              <a:rPr lang="en-US" altLang="zh-CN" sz="1400" dirty="0" smtClean="0">
                <a:solidFill>
                  <a:schemeClr val="tx1">
                    <a:lumMod val="50000"/>
                    <a:lumOff val="50000"/>
                  </a:schemeClr>
                </a:solidFill>
                <a:latin typeface="微软雅黑" panose="020B0503020204020204" charset="-122"/>
                <a:ea typeface="微软雅黑" panose="020B0503020204020204" charset="-122"/>
              </a:rPr>
              <a:t>0411-84708842</a:t>
            </a:r>
          </a:p>
          <a:p>
            <a:pPr>
              <a:lnSpc>
                <a:spcPct val="150000"/>
              </a:lnSpc>
            </a:pPr>
            <a:r>
              <a:rPr lang="en-US" altLang="zh-CN" sz="1400" dirty="0" smtClean="0">
                <a:solidFill>
                  <a:schemeClr val="tx1">
                    <a:lumMod val="50000"/>
                    <a:lumOff val="50000"/>
                  </a:schemeClr>
                </a:solidFill>
                <a:latin typeface="微软雅黑" panose="020B0503020204020204" charset="-122"/>
                <a:ea typeface="微软雅黑" panose="020B0503020204020204" charset="-122"/>
              </a:rPr>
              <a:t>E-mail : dutp@dutp.cn</a:t>
            </a:r>
            <a:endParaRPr lang="zh-CN" altLang="en-US" sz="1400" dirty="0">
              <a:solidFill>
                <a:schemeClr val="tx1">
                  <a:lumMod val="50000"/>
                  <a:lumOff val="50000"/>
                </a:schemeClr>
              </a:solidFill>
              <a:latin typeface="微软雅黑" panose="020B0503020204020204" charset="-122"/>
              <a:ea typeface="微软雅黑" panose="020B0503020204020204" charset="-122"/>
            </a:endParaRPr>
          </a:p>
        </p:txBody>
      </p:sp>
      <p:sp>
        <p:nvSpPr>
          <p:cNvPr id="12" name="矩形 11"/>
          <p:cNvSpPr/>
          <p:nvPr userDrawn="1"/>
        </p:nvSpPr>
        <p:spPr>
          <a:xfrm>
            <a:off x="6819255" y="188640"/>
            <a:ext cx="3888432" cy="4994515"/>
          </a:xfrm>
          <a:prstGeom prst="rect">
            <a:avLst/>
          </a:prstGeom>
          <a:solidFill>
            <a:srgbClr val="0D0D0D">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TextBox 15"/>
          <p:cNvSpPr txBox="1"/>
          <p:nvPr userDrawn="1"/>
        </p:nvSpPr>
        <p:spPr>
          <a:xfrm>
            <a:off x="6278418" y="5763286"/>
            <a:ext cx="5509389" cy="738664"/>
          </a:xfrm>
          <a:prstGeom prst="rect">
            <a:avLst/>
          </a:prstGeom>
          <a:noFill/>
        </p:spPr>
        <p:txBody>
          <a:bodyPr wrap="square" rtlCol="0">
            <a:spAutoFit/>
          </a:bodyPr>
          <a:lstStyle/>
          <a:p>
            <a:pPr algn="r">
              <a:lnSpc>
                <a:spcPct val="150000"/>
              </a:lnSpc>
            </a:pPr>
            <a:r>
              <a:rPr lang="zh-CN" altLang="en-US" sz="1400" dirty="0" smtClean="0">
                <a:solidFill>
                  <a:schemeClr val="tx1"/>
                </a:solidFill>
                <a:latin typeface="微软雅黑" panose="020B0503020204020204" charset="-122"/>
                <a:ea typeface="微软雅黑" panose="020B0503020204020204" charset="-122"/>
              </a:rPr>
              <a:t>新世纪高职高专教材编审委员会  组编</a:t>
            </a:r>
            <a:endParaRPr lang="en-US" altLang="zh-CN" sz="1400" dirty="0" smtClean="0">
              <a:solidFill>
                <a:schemeClr val="tx1"/>
              </a:solidFill>
              <a:latin typeface="微软雅黑" panose="020B0503020204020204" charset="-122"/>
              <a:ea typeface="微软雅黑" panose="020B0503020204020204" charset="-122"/>
            </a:endParaRPr>
          </a:p>
          <a:p>
            <a:pPr algn="r">
              <a:lnSpc>
                <a:spcPct val="150000"/>
              </a:lnSpc>
            </a:pPr>
            <a:r>
              <a:rPr lang="zh-CN" altLang="en-US" sz="1400" dirty="0" smtClean="0">
                <a:solidFill>
                  <a:schemeClr val="tx1"/>
                </a:solidFill>
                <a:latin typeface="微软雅黑" panose="020B0503020204020204" charset="-122"/>
                <a:ea typeface="微软雅黑" panose="020B0503020204020204" charset="-122"/>
              </a:rPr>
              <a:t>主编：冯国苓 刘智学</a:t>
            </a:r>
            <a:endParaRPr lang="en-US" altLang="zh-CN" sz="1400" dirty="0" smtClean="0">
              <a:solidFill>
                <a:schemeClr val="tx1"/>
              </a:solidFill>
              <a:latin typeface="微软雅黑" panose="020B0503020204020204" charset="-122"/>
              <a:ea typeface="微软雅黑" panose="020B0503020204020204" charset="-122"/>
            </a:endParaRPr>
          </a:p>
        </p:txBody>
      </p:sp>
      <p:sp>
        <p:nvSpPr>
          <p:cNvPr id="5" name="TextBox 4"/>
          <p:cNvSpPr txBox="1"/>
          <p:nvPr userDrawn="1"/>
        </p:nvSpPr>
        <p:spPr>
          <a:xfrm>
            <a:off x="122511" y="996408"/>
            <a:ext cx="1015663" cy="4119076"/>
          </a:xfrm>
          <a:prstGeom prst="rect">
            <a:avLst/>
          </a:prstGeom>
          <a:noFill/>
        </p:spPr>
        <p:txBody>
          <a:bodyPr vert="eaVert" wrap="non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smtClean="0">
                <a:ln>
                  <a:noFill/>
                </a:ln>
                <a:solidFill>
                  <a:prstClr val="black">
                    <a:lumMod val="50000"/>
                    <a:lumOff val="50000"/>
                  </a:prstClr>
                </a:solidFill>
                <a:effectLst/>
                <a:uLnTx/>
                <a:uFillTx/>
                <a:latin typeface="华文行楷" panose="02010800040101010101" pitchFamily="2" charset="-122"/>
                <a:ea typeface="华文行楷" panose="02010800040101010101" pitchFamily="2" charset="-122"/>
                <a:cs typeface="+mn-cs"/>
              </a:rPr>
              <a:t>“十二五”职业教育国家规划教材</a:t>
            </a:r>
            <a:endParaRPr kumimoji="0" lang="en-US" altLang="zh-CN" sz="1800" b="0" i="0" u="none" strike="noStrike" kern="1200" cap="none" spc="0" normalizeH="0" baseline="0" noProof="0" dirty="0" smtClean="0">
              <a:ln>
                <a:noFill/>
              </a:ln>
              <a:solidFill>
                <a:prstClr val="black">
                  <a:lumMod val="50000"/>
                  <a:lumOff val="50000"/>
                </a:prstClr>
              </a:solidFill>
              <a:effectLst/>
              <a:uLnTx/>
              <a:uFillTx/>
              <a:latin typeface="华文行楷" panose="02010800040101010101" pitchFamily="2" charset="-122"/>
              <a:ea typeface="华文行楷" panose="02010800040101010101" pitchFamily="2" charset="-122"/>
              <a:cs typeface="+mn-cs"/>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smtClean="0">
                <a:ln>
                  <a:noFill/>
                </a:ln>
                <a:solidFill>
                  <a:prstClr val="black">
                    <a:lumMod val="50000"/>
                    <a:lumOff val="50000"/>
                  </a:prstClr>
                </a:solidFill>
                <a:effectLst/>
                <a:uLnTx/>
                <a:uFillTx/>
                <a:latin typeface="华文行楷" panose="02010800040101010101" pitchFamily="2" charset="-122"/>
                <a:ea typeface="华文行楷" panose="02010800040101010101" pitchFamily="2" charset="-122"/>
                <a:cs typeface="+mn-cs"/>
              </a:rPr>
              <a:t>经全国职业教育教材审定委员会审定</a:t>
            </a:r>
            <a:endParaRPr lang="zh-CN" altLang="en-US" dirty="0">
              <a:latin typeface="华文行楷" panose="02010800040101010101" pitchFamily="2" charset="-122"/>
              <a:ea typeface="华文行楷" panose="02010800040101010101" pitchFamily="2" charset="-122"/>
            </a:endParaRPr>
          </a:p>
        </p:txBody>
      </p:sp>
      <p:pic>
        <p:nvPicPr>
          <p:cNvPr id="1028" name="Picture 4" descr="E:\课件\公司Logo\10.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41437" y="5419807"/>
            <a:ext cx="1149226" cy="1149226"/>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E:\课件\公司Logo\logo[1].jpg"/>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247044" y="6360421"/>
            <a:ext cx="2683176" cy="417223"/>
          </a:xfrm>
          <a:prstGeom prst="rect">
            <a:avLst/>
          </a:prstGeom>
          <a:noFill/>
          <a:extLst>
            <a:ext uri="{909E8E84-426E-40DD-AFC4-6F175D3DCCD1}">
              <a14:hiddenFill xmlns:a14="http://schemas.microsoft.com/office/drawing/2010/main">
                <a:solidFill>
                  <a:srgbClr val="FFFFFF"/>
                </a:solidFill>
              </a14:hiddenFill>
            </a:ext>
          </a:extLst>
        </p:spPr>
      </p:pic>
      <p:pic>
        <p:nvPicPr>
          <p:cNvPr id="15" name="图片 14"/>
          <p:cNvPicPr/>
          <p:nvPr userDrawn="1"/>
        </p:nvPicPr>
        <p:blipFill rotWithShape="1">
          <a:blip r:embed="rId5" cstate="email"/>
          <a:srcRect/>
          <a:stretch>
            <a:fillRect/>
          </a:stretch>
        </p:blipFill>
        <p:spPr>
          <a:xfrm>
            <a:off x="167240" y="159718"/>
            <a:ext cx="864095" cy="792088"/>
          </a:xfrm>
          <a:prstGeom prst="rect">
            <a:avLst/>
          </a:prstGeom>
        </p:spPr>
      </p:pic>
      <p:sp>
        <p:nvSpPr>
          <p:cNvPr id="6" name="文本框 5"/>
          <p:cNvSpPr txBox="1"/>
          <p:nvPr userDrawn="1"/>
        </p:nvSpPr>
        <p:spPr>
          <a:xfrm>
            <a:off x="1913126" y="1556792"/>
            <a:ext cx="4339650" cy="923330"/>
          </a:xfrm>
          <a:prstGeom prst="rect">
            <a:avLst/>
          </a:prstGeom>
          <a:noFill/>
        </p:spPr>
        <p:txBody>
          <a:bodyPr wrap="none" rtlCol="0">
            <a:spAutoFit/>
          </a:bodyPr>
          <a:lstStyle/>
          <a:p>
            <a:r>
              <a:rPr lang="zh-CN" altLang="en-US" sz="5400" b="1" dirty="0" smtClean="0">
                <a:solidFill>
                  <a:srgbClr val="009788"/>
                </a:solidFill>
                <a:latin typeface="微软雅黑" panose="020B0503020204020204" charset="-122"/>
                <a:ea typeface="微软雅黑" panose="020B0503020204020204" charset="-122"/>
              </a:rPr>
              <a:t>现代物流基础</a:t>
            </a:r>
            <a:endParaRPr lang="zh-CN" altLang="en-US" sz="5400" b="1" dirty="0">
              <a:solidFill>
                <a:srgbClr val="009788"/>
              </a:solidFill>
              <a:latin typeface="微软雅黑" panose="020B0503020204020204" charset="-122"/>
              <a:ea typeface="微软雅黑" panose="020B0503020204020204" charset="-122"/>
            </a:endParaRPr>
          </a:p>
        </p:txBody>
      </p:sp>
      <p:sp>
        <p:nvSpPr>
          <p:cNvPr id="8" name="文本框 7"/>
          <p:cNvSpPr txBox="1"/>
          <p:nvPr userDrawn="1"/>
        </p:nvSpPr>
        <p:spPr>
          <a:xfrm>
            <a:off x="4624996" y="2564904"/>
            <a:ext cx="1723549" cy="461665"/>
          </a:xfrm>
          <a:prstGeom prst="rect">
            <a:avLst/>
          </a:prstGeom>
          <a:noFill/>
        </p:spPr>
        <p:txBody>
          <a:bodyPr wrap="none" rtlCol="0">
            <a:spAutoFit/>
          </a:bodyPr>
          <a:lstStyle/>
          <a:p>
            <a:r>
              <a:rPr lang="zh-CN" altLang="en-US" sz="2400" dirty="0" smtClean="0">
                <a:latin typeface="微软雅黑" panose="020B0503020204020204" charset="-122"/>
                <a:ea typeface="微软雅黑" panose="020B0503020204020204" charset="-122"/>
              </a:rPr>
              <a:t>（第三版）</a:t>
            </a:r>
            <a:endParaRPr lang="zh-CN" altLang="en-US" sz="2400" dirty="0">
              <a:latin typeface="微软雅黑" panose="020B0503020204020204" charset="-122"/>
              <a:ea typeface="微软雅黑" panose="020B0503020204020204" charset="-122"/>
            </a:endParaRPr>
          </a:p>
        </p:txBody>
      </p:sp>
      <p:sp>
        <p:nvSpPr>
          <p:cNvPr id="17" name="文本框 16"/>
          <p:cNvSpPr txBox="1"/>
          <p:nvPr userDrawn="1"/>
        </p:nvSpPr>
        <p:spPr>
          <a:xfrm>
            <a:off x="2089875" y="3238983"/>
            <a:ext cx="4711546" cy="769441"/>
          </a:xfrm>
          <a:prstGeom prst="rect">
            <a:avLst/>
          </a:prstGeom>
          <a:noFill/>
        </p:spPr>
        <p:txBody>
          <a:bodyPr wrap="none" rtlCol="0">
            <a:spAutoFit/>
          </a:bodyPr>
          <a:lstStyle/>
          <a:p>
            <a:r>
              <a:rPr lang="zh-CN" altLang="en-US" sz="4400" b="1" smtClean="0">
                <a:solidFill>
                  <a:srgbClr val="FFFFFF"/>
                </a:solidFill>
                <a:latin typeface="+mj-ea"/>
                <a:ea typeface="+mj-ea"/>
              </a:rPr>
              <a:t>现代物流发展趋势</a:t>
            </a:r>
            <a:endParaRPr lang="zh-CN" altLang="en-US" sz="4400" b="1" dirty="0">
              <a:solidFill>
                <a:srgbClr val="FFFFFF"/>
              </a:solidFill>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62000" fill="hold" grpId="0" nodeType="afterEffect">
                                  <p:stCondLst>
                                    <p:cond delay="0"/>
                                  </p:stCondLst>
                                  <p:iterate type="lt">
                                    <p:tmPct val="8889"/>
                                  </p:iterate>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4" name="矩形 3"/>
          <p:cNvSpPr/>
          <p:nvPr userDrawn="1"/>
        </p:nvSpPr>
        <p:spPr>
          <a:xfrm>
            <a:off x="0" y="0"/>
            <a:ext cx="3074839" cy="692696"/>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lnSpc>
                <a:spcPct val="150000"/>
              </a:lnSpc>
            </a:pPr>
            <a:r>
              <a:rPr lang="zh-CN" altLang="en-US" sz="3200" b="1" dirty="0" smtClean="0">
                <a:latin typeface="华文楷体" panose="02010600040101010101" pitchFamily="2" charset="-122"/>
                <a:ea typeface="华文楷体" panose="02010600040101010101" pitchFamily="2" charset="-122"/>
              </a:rPr>
              <a:t>本章小结</a:t>
            </a:r>
            <a:endParaRPr lang="zh-CN" altLang="en-US" sz="3200" b="1" dirty="0">
              <a:latin typeface="华文楷体" panose="02010600040101010101" pitchFamily="2" charset="-122"/>
              <a:ea typeface="华文楷体" panose="02010600040101010101" pitchFamily="2" charset="-122"/>
            </a:endParaRP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4" name="矩形 3"/>
          <p:cNvSpPr/>
          <p:nvPr userDrawn="1"/>
        </p:nvSpPr>
        <p:spPr>
          <a:xfrm>
            <a:off x="0" y="0"/>
            <a:ext cx="3074839" cy="692696"/>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lnSpc>
                <a:spcPct val="150000"/>
              </a:lnSpc>
            </a:pPr>
            <a:r>
              <a:rPr lang="zh-CN" altLang="en-US" sz="3200" b="1" dirty="0" smtClean="0">
                <a:latin typeface="华文楷体" panose="02010600040101010101" pitchFamily="2" charset="-122"/>
                <a:ea typeface="华文楷体" panose="02010600040101010101" pitchFamily="2" charset="-122"/>
              </a:rPr>
              <a:t>思考与练习</a:t>
            </a:r>
            <a:endParaRPr lang="zh-CN" altLang="en-US" sz="3200" b="1" dirty="0">
              <a:latin typeface="华文楷体" panose="02010600040101010101" pitchFamily="2" charset="-122"/>
              <a:ea typeface="华文楷体" panose="02010600040101010101" pitchFamily="2" charset="-122"/>
            </a:endParaRPr>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4" name="矩形 3"/>
          <p:cNvSpPr/>
          <p:nvPr userDrawn="1"/>
        </p:nvSpPr>
        <p:spPr>
          <a:xfrm>
            <a:off x="0" y="0"/>
            <a:ext cx="3074839" cy="692696"/>
          </a:xfrm>
          <a:prstGeom prst="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lnSpc>
                <a:spcPct val="150000"/>
              </a:lnSpc>
            </a:pPr>
            <a:r>
              <a:rPr lang="zh-CN" altLang="en-US" sz="3200" b="1" dirty="0" smtClean="0">
                <a:latin typeface="华文楷体" panose="02010600040101010101" pitchFamily="2" charset="-122"/>
                <a:ea typeface="华文楷体" panose="02010600040101010101" pitchFamily="2" charset="-122"/>
              </a:rPr>
              <a:t>思考与练习</a:t>
            </a:r>
            <a:endParaRPr lang="zh-CN" altLang="en-US" sz="3200" b="1" dirty="0">
              <a:latin typeface="华文楷体" panose="02010600040101010101" pitchFamily="2" charset="-122"/>
              <a:ea typeface="华文楷体" panose="02010600040101010101" pitchFamily="2" charset="-122"/>
            </a:endParaRPr>
          </a:p>
        </p:txBody>
      </p:sp>
      <p:grpSp>
        <p:nvGrpSpPr>
          <p:cNvPr id="5" name="组合 4"/>
          <p:cNvGrpSpPr/>
          <p:nvPr userDrawn="1"/>
        </p:nvGrpSpPr>
        <p:grpSpPr>
          <a:xfrm>
            <a:off x="3096918" y="260648"/>
            <a:ext cx="360040" cy="360040"/>
            <a:chOff x="2030723" y="1736812"/>
            <a:chExt cx="360040" cy="360040"/>
          </a:xfrm>
        </p:grpSpPr>
        <p:sp>
          <p:nvSpPr>
            <p:cNvPr id="6" name="椭圆 5"/>
            <p:cNvSpPr/>
            <p:nvPr/>
          </p:nvSpPr>
          <p:spPr>
            <a:xfrm>
              <a:off x="2030723" y="1736812"/>
              <a:ext cx="360040" cy="360040"/>
            </a:xfrm>
            <a:prstGeom prst="ellipse">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anose="020B0503020204020204" charset="-122"/>
                <a:ea typeface="微软雅黑" panose="020B0503020204020204" charset="-122"/>
              </a:endParaRPr>
            </a:p>
          </p:txBody>
        </p:sp>
        <p:sp>
          <p:nvSpPr>
            <p:cNvPr id="7" name="燕尾形 6"/>
            <p:cNvSpPr/>
            <p:nvPr/>
          </p:nvSpPr>
          <p:spPr>
            <a:xfrm>
              <a:off x="2148140" y="1808832"/>
              <a:ext cx="144016" cy="216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4743" y="476250"/>
            <a:ext cx="10978515" cy="935038"/>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918" y="1557339"/>
            <a:ext cx="10978515" cy="456882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876" y="2130426"/>
            <a:ext cx="10368598"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753" y="3886200"/>
            <a:ext cx="8538845"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4743" y="476250"/>
            <a:ext cx="10978515" cy="935038"/>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917" y="1557339"/>
            <a:ext cx="5387605" cy="45688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00828" y="1557339"/>
            <a:ext cx="5387605" cy="45688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obj">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12198350" cy="6853328"/>
          </a:xfrm>
          <a:prstGeom prst="rect">
            <a:avLst/>
          </a:prstGeom>
          <a:blipFill>
            <a:blip r:embed="rId2" cstate="print"/>
            <a:stretch>
              <a:fillRect/>
            </a:stretch>
          </a:blipFill>
        </p:spPr>
        <p:txBody>
          <a:bodyPr wrap="square" lIns="0" tIns="0" rIns="0" bIns="0" rtlCol="0"/>
          <a:lstStyle/>
          <a:p>
            <a:pPr defTabSz="914377"/>
            <a:endParaRPr sz="1800">
              <a:solidFill>
                <a:prstClr val="black"/>
              </a:solidFill>
            </a:endParaRPr>
          </a:p>
        </p:txBody>
      </p:sp>
      <p:sp>
        <p:nvSpPr>
          <p:cNvPr id="2" name="Holder 2"/>
          <p:cNvSpPr>
            <a:spLocks noGrp="1"/>
          </p:cNvSpPr>
          <p:nvPr>
            <p:ph type="ftr" sz="quarter" idx="5"/>
          </p:nvPr>
        </p:nvSpPr>
        <p:spPr>
          <a:xfrm>
            <a:off x="4147439" y="6377942"/>
            <a:ext cx="3903472" cy="369332"/>
          </a:xfrm>
          <a:prstGeom prst="rect">
            <a:avLst/>
          </a:prstGeom>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a:xfrm>
            <a:off x="609917" y="6377942"/>
            <a:ext cx="2805621" cy="369332"/>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4" name="Holder 4"/>
          <p:cNvSpPr>
            <a:spLocks noGrp="1"/>
          </p:cNvSpPr>
          <p:nvPr>
            <p:ph type="sldNum" sz="quarter" idx="7"/>
          </p:nvPr>
        </p:nvSpPr>
        <p:spPr>
          <a:xfrm>
            <a:off x="8782812" y="6377942"/>
            <a:ext cx="2805621" cy="369332"/>
          </a:xfrm>
          <a:prstGeom prst="rect">
            <a:avLst/>
          </a:prstGeom>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4441659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12198350" cy="6858000"/>
          </a:xfrm>
          <a:prstGeom prst="rect">
            <a:avLst/>
          </a:prstGeom>
          <a:blipFill>
            <a:blip r:embed="rId2" cstate="print"/>
            <a:stretch>
              <a:fillRect/>
            </a:stretch>
          </a:blipFill>
        </p:spPr>
        <p:txBody>
          <a:bodyPr wrap="square" lIns="0" tIns="0" rIns="0" bIns="0" rtlCol="0"/>
          <a:lstStyle/>
          <a:p>
            <a:endParaRPr sz="1800" smtClean="0">
              <a:solidFill>
                <a:prstClr val="black"/>
              </a:solidFill>
            </a:endParaRPr>
          </a:p>
        </p:txBody>
      </p:sp>
      <p:sp>
        <p:nvSpPr>
          <p:cNvPr id="17" name="bk object 17"/>
          <p:cNvSpPr/>
          <p:nvPr/>
        </p:nvSpPr>
        <p:spPr>
          <a:xfrm>
            <a:off x="0" y="567239"/>
            <a:ext cx="12198350" cy="6045200"/>
          </a:xfrm>
          <a:prstGeom prst="rect">
            <a:avLst/>
          </a:prstGeom>
          <a:blipFill>
            <a:blip r:embed="rId3" cstate="print"/>
            <a:stretch>
              <a:fillRect/>
            </a:stretch>
          </a:blipFill>
        </p:spPr>
        <p:txBody>
          <a:bodyPr wrap="square" lIns="0" tIns="0" rIns="0" bIns="0" rtlCol="0"/>
          <a:lstStyle/>
          <a:p>
            <a:endParaRPr sz="1800" smtClean="0">
              <a:solidFill>
                <a:prstClr val="black"/>
              </a:solidFill>
            </a:endParaRPr>
          </a:p>
        </p:txBody>
      </p:sp>
      <p:sp>
        <p:nvSpPr>
          <p:cNvPr id="2" name="Holder 2"/>
          <p:cNvSpPr>
            <a:spLocks noGrp="1"/>
          </p:cNvSpPr>
          <p:nvPr>
            <p:ph type="ctrTitle"/>
          </p:nvPr>
        </p:nvSpPr>
        <p:spPr>
          <a:xfrm>
            <a:off x="1464044" y="2712110"/>
            <a:ext cx="9270263" cy="939800"/>
          </a:xfrm>
          <a:prstGeom prst="rect">
            <a:avLst/>
          </a:prstGeom>
        </p:spPr>
        <p:txBody>
          <a:bodyPr wrap="square" lIns="0" tIns="0" rIns="0" bIns="0">
            <a:spAutoFit/>
          </a:bodyPr>
          <a:lstStyle>
            <a:lvl1pPr>
              <a:defRPr sz="6000" b="1" i="0">
                <a:solidFill>
                  <a:schemeClr val="bg1"/>
                </a:solidFill>
                <a:latin typeface="微软雅黑"/>
                <a:cs typeface="微软雅黑"/>
              </a:defRPr>
            </a:lvl1pPr>
          </a:lstStyle>
          <a:p>
            <a:endParaRPr/>
          </a:p>
        </p:txBody>
      </p:sp>
      <p:sp>
        <p:nvSpPr>
          <p:cNvPr id="3" name="Holder 3"/>
          <p:cNvSpPr>
            <a:spLocks noGrp="1"/>
          </p:cNvSpPr>
          <p:nvPr>
            <p:ph type="subTitle" idx="4"/>
          </p:nvPr>
        </p:nvSpPr>
        <p:spPr>
          <a:xfrm>
            <a:off x="1829753" y="3840480"/>
            <a:ext cx="8538845"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7828454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12198350" cy="6858000"/>
          </a:xfrm>
          <a:prstGeom prst="rect">
            <a:avLst/>
          </a:prstGeom>
          <a:blipFill>
            <a:blip r:embed="rId2" cstate="print"/>
            <a:stretch>
              <a:fillRect/>
            </a:stretch>
          </a:blipFill>
        </p:spPr>
        <p:txBody>
          <a:bodyPr wrap="square" lIns="0" tIns="0" rIns="0" bIns="0" rtlCol="0"/>
          <a:lstStyle/>
          <a:p>
            <a:endParaRPr sz="1800" smtClean="0">
              <a:solidFill>
                <a:prstClr val="black"/>
              </a:solidFill>
            </a:endParaRPr>
          </a:p>
        </p:txBody>
      </p:sp>
      <p:sp>
        <p:nvSpPr>
          <p:cNvPr id="17" name="bk object 17"/>
          <p:cNvSpPr/>
          <p:nvPr/>
        </p:nvSpPr>
        <p:spPr>
          <a:xfrm>
            <a:off x="0" y="460249"/>
            <a:ext cx="814493" cy="448309"/>
          </a:xfrm>
          <a:custGeom>
            <a:avLst/>
            <a:gdLst/>
            <a:ahLst/>
            <a:cxnLst/>
            <a:rect l="l" t="t" r="r" b="b"/>
            <a:pathLst>
              <a:path w="814069" h="448309">
                <a:moveTo>
                  <a:pt x="638556" y="448055"/>
                </a:moveTo>
                <a:lnTo>
                  <a:pt x="0" y="448055"/>
                </a:lnTo>
                <a:lnTo>
                  <a:pt x="0" y="0"/>
                </a:lnTo>
                <a:lnTo>
                  <a:pt x="638556" y="0"/>
                </a:lnTo>
                <a:lnTo>
                  <a:pt x="813816" y="224027"/>
                </a:lnTo>
                <a:lnTo>
                  <a:pt x="638556" y="448055"/>
                </a:lnTo>
                <a:close/>
              </a:path>
            </a:pathLst>
          </a:custGeom>
          <a:solidFill>
            <a:srgbClr val="2C4896"/>
          </a:solidFill>
        </p:spPr>
        <p:txBody>
          <a:bodyPr wrap="square" lIns="0" tIns="0" rIns="0" bIns="0" rtlCol="0"/>
          <a:lstStyle/>
          <a:p>
            <a:endParaRPr sz="1800" smtClean="0">
              <a:solidFill>
                <a:prstClr val="black"/>
              </a:solidFill>
            </a:endParaRPr>
          </a:p>
        </p:txBody>
      </p:sp>
      <p:sp>
        <p:nvSpPr>
          <p:cNvPr id="18" name="bk object 18"/>
          <p:cNvSpPr/>
          <p:nvPr/>
        </p:nvSpPr>
        <p:spPr>
          <a:xfrm>
            <a:off x="0" y="199644"/>
            <a:ext cx="1290357" cy="203200"/>
          </a:xfrm>
          <a:custGeom>
            <a:avLst/>
            <a:gdLst/>
            <a:ahLst/>
            <a:cxnLst/>
            <a:rect l="l" t="t" r="r" b="b"/>
            <a:pathLst>
              <a:path w="1289685" h="203200">
                <a:moveTo>
                  <a:pt x="1211580" y="202691"/>
                </a:moveTo>
                <a:lnTo>
                  <a:pt x="0" y="202691"/>
                </a:lnTo>
                <a:lnTo>
                  <a:pt x="0" y="0"/>
                </a:lnTo>
                <a:lnTo>
                  <a:pt x="1211580" y="0"/>
                </a:lnTo>
                <a:lnTo>
                  <a:pt x="1289304" y="102107"/>
                </a:lnTo>
                <a:lnTo>
                  <a:pt x="1211580" y="202691"/>
                </a:lnTo>
                <a:close/>
              </a:path>
            </a:pathLst>
          </a:custGeom>
          <a:solidFill>
            <a:srgbClr val="D90844"/>
          </a:solidFill>
        </p:spPr>
        <p:txBody>
          <a:bodyPr wrap="square" lIns="0" tIns="0" rIns="0" bIns="0" rtlCol="0"/>
          <a:lstStyle/>
          <a:p>
            <a:endParaRPr sz="1800" smtClean="0">
              <a:solidFill>
                <a:prstClr val="black"/>
              </a:solidFill>
            </a:endParaRPr>
          </a:p>
        </p:txBody>
      </p:sp>
      <p:sp>
        <p:nvSpPr>
          <p:cNvPr id="2" name="Holder 2"/>
          <p:cNvSpPr>
            <a:spLocks noGrp="1"/>
          </p:cNvSpPr>
          <p:nvPr>
            <p:ph type="title"/>
          </p:nvPr>
        </p:nvSpPr>
        <p:spPr/>
        <p:txBody>
          <a:bodyPr lIns="0" tIns="0" rIns="0" bIns="0"/>
          <a:lstStyle>
            <a:lvl1pPr>
              <a:defRPr sz="3200" b="1" i="0">
                <a:solidFill>
                  <a:srgbClr val="453D36"/>
                </a:solidFill>
                <a:latin typeface="宋体"/>
                <a:cs typeface="宋体"/>
              </a:defRPr>
            </a:lvl1pPr>
          </a:lstStyle>
          <a:p>
            <a:endParaRPr dirty="0"/>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4894786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21505" y="0"/>
            <a:ext cx="12219855" cy="6885384"/>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4" name="Group 2"/>
          <p:cNvGrpSpPr/>
          <p:nvPr userDrawn="1"/>
        </p:nvGrpSpPr>
        <p:grpSpPr bwMode="auto">
          <a:xfrm>
            <a:off x="275428" y="-315415"/>
            <a:ext cx="11734801" cy="7056784"/>
            <a:chOff x="0" y="0"/>
            <a:chExt cx="15998170" cy="10312383"/>
          </a:xfrm>
        </p:grpSpPr>
        <p:grpSp>
          <p:nvGrpSpPr>
            <p:cNvPr id="35" name="Group 3"/>
            <p:cNvGrpSpPr/>
            <p:nvPr/>
          </p:nvGrpSpPr>
          <p:grpSpPr bwMode="auto">
            <a:xfrm rot="19790647">
              <a:off x="3012676" y="4939170"/>
              <a:ext cx="4949425" cy="5373213"/>
              <a:chOff x="0" y="0"/>
              <a:chExt cx="1643999" cy="1784764"/>
            </a:xfrm>
          </p:grpSpPr>
          <p:sp>
            <p:nvSpPr>
              <p:cNvPr id="64" name="直角三角形 120"/>
              <p:cNvSpPr>
                <a:spLocks noChangeArrowheads="1"/>
              </p:cNvSpPr>
              <p:nvPr/>
            </p:nvSpPr>
            <p:spPr bwMode="auto">
              <a:xfrm rot="10800000">
                <a:off x="288925" y="0"/>
                <a:ext cx="1008112" cy="582740"/>
              </a:xfrm>
              <a:prstGeom prst="rtTriangle">
                <a:avLst/>
              </a:prstGeom>
              <a:solidFill>
                <a:srgbClr val="BFBFBF">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5" name="直角三角形 121"/>
              <p:cNvSpPr>
                <a:spLocks noChangeArrowheads="1"/>
              </p:cNvSpPr>
              <p:nvPr/>
            </p:nvSpPr>
            <p:spPr bwMode="auto">
              <a:xfrm rot="7167729">
                <a:off x="-212686" y="328472"/>
                <a:ext cx="1008112" cy="582740"/>
              </a:xfrm>
              <a:prstGeom prst="rtTriangle">
                <a:avLst/>
              </a:prstGeom>
              <a:solidFill>
                <a:srgbClr val="BFBFBF">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6" name="直角三角形 122"/>
              <p:cNvSpPr>
                <a:spLocks noChangeArrowheads="1"/>
              </p:cNvSpPr>
              <p:nvPr/>
            </p:nvSpPr>
            <p:spPr bwMode="auto">
              <a:xfrm rot="3614698">
                <a:off x="-175951" y="909918"/>
                <a:ext cx="1008112" cy="582740"/>
              </a:xfrm>
              <a:prstGeom prst="rtTriangle">
                <a:avLst/>
              </a:prstGeom>
              <a:solidFill>
                <a:srgbClr val="BFBFBF">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7" name="直角三角形 123"/>
              <p:cNvSpPr>
                <a:spLocks noChangeArrowheads="1"/>
              </p:cNvSpPr>
              <p:nvPr/>
            </p:nvSpPr>
            <p:spPr bwMode="auto">
              <a:xfrm>
                <a:off x="344517" y="1202024"/>
                <a:ext cx="1008112" cy="582740"/>
              </a:xfrm>
              <a:prstGeom prst="rtTriangle">
                <a:avLst/>
              </a:prstGeom>
              <a:solidFill>
                <a:srgbClr val="BFBFBF">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8" name="直角三角形 124"/>
              <p:cNvSpPr>
                <a:spLocks noChangeArrowheads="1"/>
              </p:cNvSpPr>
              <p:nvPr/>
            </p:nvSpPr>
            <p:spPr bwMode="auto">
              <a:xfrm rot="17894048">
                <a:off x="848573" y="883274"/>
                <a:ext cx="1008112" cy="582740"/>
              </a:xfrm>
              <a:prstGeom prst="rtTriangle">
                <a:avLst/>
              </a:prstGeom>
              <a:solidFill>
                <a:srgbClr val="BFBFBF">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9" name="直角三角形 125"/>
              <p:cNvSpPr>
                <a:spLocks noChangeArrowheads="1"/>
              </p:cNvSpPr>
              <p:nvPr/>
            </p:nvSpPr>
            <p:spPr bwMode="auto">
              <a:xfrm rot="14400000">
                <a:off x="808498" y="291371"/>
                <a:ext cx="1008112" cy="582740"/>
              </a:xfrm>
              <a:prstGeom prst="rtTriangle">
                <a:avLst/>
              </a:prstGeom>
              <a:solidFill>
                <a:srgbClr val="BFBFBF">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36" name="Group 10"/>
            <p:cNvGrpSpPr/>
            <p:nvPr/>
          </p:nvGrpSpPr>
          <p:grpSpPr bwMode="auto">
            <a:xfrm rot="19790647">
              <a:off x="8443513" y="4792891"/>
              <a:ext cx="4949425" cy="5373213"/>
              <a:chOff x="0" y="0"/>
              <a:chExt cx="1643999" cy="1784764"/>
            </a:xfrm>
          </p:grpSpPr>
          <p:sp>
            <p:nvSpPr>
              <p:cNvPr id="58" name="直角三角形 114"/>
              <p:cNvSpPr>
                <a:spLocks noChangeArrowheads="1"/>
              </p:cNvSpPr>
              <p:nvPr/>
            </p:nvSpPr>
            <p:spPr bwMode="auto">
              <a:xfrm rot="10800000">
                <a:off x="288925" y="0"/>
                <a:ext cx="1008112" cy="582740"/>
              </a:xfrm>
              <a:prstGeom prst="rtTriangle">
                <a:avLst/>
              </a:prstGeom>
              <a:solidFill>
                <a:srgbClr val="BFBFBF">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9" name="直角三角形 115"/>
              <p:cNvSpPr>
                <a:spLocks noChangeArrowheads="1"/>
              </p:cNvSpPr>
              <p:nvPr/>
            </p:nvSpPr>
            <p:spPr bwMode="auto">
              <a:xfrm rot="7167729">
                <a:off x="-212686" y="328472"/>
                <a:ext cx="1008112" cy="582740"/>
              </a:xfrm>
              <a:prstGeom prst="rtTriangle">
                <a:avLst/>
              </a:prstGeom>
              <a:solidFill>
                <a:srgbClr val="BFBFBF">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0" name="直角三角形 116"/>
              <p:cNvSpPr>
                <a:spLocks noChangeArrowheads="1"/>
              </p:cNvSpPr>
              <p:nvPr/>
            </p:nvSpPr>
            <p:spPr bwMode="auto">
              <a:xfrm rot="3614698">
                <a:off x="-175951" y="909918"/>
                <a:ext cx="1008112" cy="582740"/>
              </a:xfrm>
              <a:prstGeom prst="rtTriangle">
                <a:avLst/>
              </a:prstGeom>
              <a:solidFill>
                <a:srgbClr val="BFBFBF">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1" name="直角三角形 117"/>
              <p:cNvSpPr>
                <a:spLocks noChangeArrowheads="1"/>
              </p:cNvSpPr>
              <p:nvPr/>
            </p:nvSpPr>
            <p:spPr bwMode="auto">
              <a:xfrm>
                <a:off x="344517" y="1202024"/>
                <a:ext cx="1008112" cy="582740"/>
              </a:xfrm>
              <a:prstGeom prst="rtTriangle">
                <a:avLst/>
              </a:prstGeom>
              <a:solidFill>
                <a:srgbClr val="BFBFBF">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2" name="直角三角形 118"/>
              <p:cNvSpPr>
                <a:spLocks noChangeArrowheads="1"/>
              </p:cNvSpPr>
              <p:nvPr/>
            </p:nvSpPr>
            <p:spPr bwMode="auto">
              <a:xfrm rot="17894048">
                <a:off x="848573" y="883274"/>
                <a:ext cx="1008112" cy="582740"/>
              </a:xfrm>
              <a:prstGeom prst="rtTriangle">
                <a:avLst/>
              </a:prstGeom>
              <a:solidFill>
                <a:srgbClr val="BFBFBF">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3" name="直角三角形 119"/>
              <p:cNvSpPr>
                <a:spLocks noChangeArrowheads="1"/>
              </p:cNvSpPr>
              <p:nvPr/>
            </p:nvSpPr>
            <p:spPr bwMode="auto">
              <a:xfrm rot="14400000">
                <a:off x="808498" y="291371"/>
                <a:ext cx="1008112" cy="582740"/>
              </a:xfrm>
              <a:prstGeom prst="rtTriangle">
                <a:avLst/>
              </a:prstGeom>
              <a:solidFill>
                <a:srgbClr val="BFBFBF">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37" name="Group 17"/>
            <p:cNvGrpSpPr/>
            <p:nvPr/>
          </p:nvGrpSpPr>
          <p:grpSpPr bwMode="auto">
            <a:xfrm rot="19790647">
              <a:off x="5485981" y="133874"/>
              <a:ext cx="4949425" cy="5373213"/>
              <a:chOff x="0" y="0"/>
              <a:chExt cx="1643999" cy="1784764"/>
            </a:xfrm>
          </p:grpSpPr>
          <p:sp>
            <p:nvSpPr>
              <p:cNvPr id="52" name="直角三角形 108"/>
              <p:cNvSpPr>
                <a:spLocks noChangeArrowheads="1"/>
              </p:cNvSpPr>
              <p:nvPr/>
            </p:nvSpPr>
            <p:spPr bwMode="auto">
              <a:xfrm rot="10800000">
                <a:off x="288925" y="0"/>
                <a:ext cx="1008112" cy="582740"/>
              </a:xfrm>
              <a:prstGeom prst="rtTriangle">
                <a:avLst/>
              </a:prstGeom>
              <a:solidFill>
                <a:srgbClr val="BFBFBF">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3" name="直角三角形 109"/>
              <p:cNvSpPr>
                <a:spLocks noChangeArrowheads="1"/>
              </p:cNvSpPr>
              <p:nvPr/>
            </p:nvSpPr>
            <p:spPr bwMode="auto">
              <a:xfrm rot="7167729">
                <a:off x="-212686" y="328472"/>
                <a:ext cx="1008112" cy="582740"/>
              </a:xfrm>
              <a:prstGeom prst="rtTriangle">
                <a:avLst/>
              </a:prstGeom>
              <a:solidFill>
                <a:srgbClr val="BFBFBF">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4" name="直角三角形 110"/>
              <p:cNvSpPr>
                <a:spLocks noChangeArrowheads="1"/>
              </p:cNvSpPr>
              <p:nvPr/>
            </p:nvSpPr>
            <p:spPr bwMode="auto">
              <a:xfrm rot="3614698">
                <a:off x="-175951" y="909918"/>
                <a:ext cx="1008112" cy="582740"/>
              </a:xfrm>
              <a:prstGeom prst="rtTriangle">
                <a:avLst/>
              </a:prstGeom>
              <a:solidFill>
                <a:srgbClr val="BFBFBF">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5" name="直角三角形 111"/>
              <p:cNvSpPr>
                <a:spLocks noChangeArrowheads="1"/>
              </p:cNvSpPr>
              <p:nvPr/>
            </p:nvSpPr>
            <p:spPr bwMode="auto">
              <a:xfrm>
                <a:off x="344517" y="1202024"/>
                <a:ext cx="1008112" cy="582740"/>
              </a:xfrm>
              <a:prstGeom prst="rtTriangle">
                <a:avLst/>
              </a:prstGeom>
              <a:solidFill>
                <a:srgbClr val="BFBFBF">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6" name="直角三角形 112"/>
              <p:cNvSpPr>
                <a:spLocks noChangeArrowheads="1"/>
              </p:cNvSpPr>
              <p:nvPr/>
            </p:nvSpPr>
            <p:spPr bwMode="auto">
              <a:xfrm rot="17894048">
                <a:off x="848573" y="883274"/>
                <a:ext cx="1008112" cy="582740"/>
              </a:xfrm>
              <a:prstGeom prst="rtTriangle">
                <a:avLst/>
              </a:prstGeom>
              <a:solidFill>
                <a:srgbClr val="BFBFBF">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7" name="直角三角形 113"/>
              <p:cNvSpPr>
                <a:spLocks noChangeArrowheads="1"/>
              </p:cNvSpPr>
              <p:nvPr/>
            </p:nvSpPr>
            <p:spPr bwMode="auto">
              <a:xfrm rot="14400000">
                <a:off x="808498" y="291371"/>
                <a:ext cx="1008112" cy="582740"/>
              </a:xfrm>
              <a:prstGeom prst="rtTriangle">
                <a:avLst/>
              </a:prstGeom>
              <a:solidFill>
                <a:srgbClr val="BFBFBF">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38" name="Group 24"/>
            <p:cNvGrpSpPr/>
            <p:nvPr/>
          </p:nvGrpSpPr>
          <p:grpSpPr bwMode="auto">
            <a:xfrm rot="19790647">
              <a:off x="11048745" y="0"/>
              <a:ext cx="4949425" cy="5373213"/>
              <a:chOff x="0" y="0"/>
              <a:chExt cx="1643999" cy="1784764"/>
            </a:xfrm>
          </p:grpSpPr>
          <p:sp>
            <p:nvSpPr>
              <p:cNvPr id="46" name="直角三角形 127"/>
              <p:cNvSpPr>
                <a:spLocks noChangeArrowheads="1"/>
              </p:cNvSpPr>
              <p:nvPr/>
            </p:nvSpPr>
            <p:spPr bwMode="auto">
              <a:xfrm rot="10800000">
                <a:off x="288925" y="0"/>
                <a:ext cx="1008112" cy="582740"/>
              </a:xfrm>
              <a:prstGeom prst="rtTriangle">
                <a:avLst/>
              </a:prstGeom>
              <a:solidFill>
                <a:srgbClr val="BFBFBF">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7" name="直角三角形 128"/>
              <p:cNvSpPr>
                <a:spLocks noChangeArrowheads="1"/>
              </p:cNvSpPr>
              <p:nvPr/>
            </p:nvSpPr>
            <p:spPr bwMode="auto">
              <a:xfrm rot="7167729">
                <a:off x="-212686" y="328472"/>
                <a:ext cx="1008112" cy="582740"/>
              </a:xfrm>
              <a:prstGeom prst="rtTriangle">
                <a:avLst/>
              </a:prstGeom>
              <a:solidFill>
                <a:srgbClr val="BFBFBF">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8" name="直角三角形 129"/>
              <p:cNvSpPr>
                <a:spLocks noChangeArrowheads="1"/>
              </p:cNvSpPr>
              <p:nvPr/>
            </p:nvSpPr>
            <p:spPr bwMode="auto">
              <a:xfrm rot="3614698">
                <a:off x="-175951" y="909918"/>
                <a:ext cx="1008112" cy="582740"/>
              </a:xfrm>
              <a:prstGeom prst="rtTriangle">
                <a:avLst/>
              </a:prstGeom>
              <a:solidFill>
                <a:srgbClr val="BFBFBF">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9" name="直角三角形 130"/>
              <p:cNvSpPr>
                <a:spLocks noChangeArrowheads="1"/>
              </p:cNvSpPr>
              <p:nvPr/>
            </p:nvSpPr>
            <p:spPr bwMode="auto">
              <a:xfrm>
                <a:off x="344517" y="1202024"/>
                <a:ext cx="1008112" cy="582740"/>
              </a:xfrm>
              <a:prstGeom prst="rtTriangle">
                <a:avLst/>
              </a:prstGeom>
              <a:solidFill>
                <a:srgbClr val="BFBFBF">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0" name="直角三角形 131"/>
              <p:cNvSpPr>
                <a:spLocks noChangeArrowheads="1"/>
              </p:cNvSpPr>
              <p:nvPr/>
            </p:nvSpPr>
            <p:spPr bwMode="auto">
              <a:xfrm rot="17894048">
                <a:off x="848573" y="883274"/>
                <a:ext cx="1008112" cy="582740"/>
              </a:xfrm>
              <a:prstGeom prst="rtTriangle">
                <a:avLst/>
              </a:prstGeom>
              <a:solidFill>
                <a:srgbClr val="BFBFBF">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1" name="直角三角形 132"/>
              <p:cNvSpPr>
                <a:spLocks noChangeArrowheads="1"/>
              </p:cNvSpPr>
              <p:nvPr/>
            </p:nvSpPr>
            <p:spPr bwMode="auto">
              <a:xfrm rot="14400000">
                <a:off x="808498" y="291371"/>
                <a:ext cx="1008112" cy="582740"/>
              </a:xfrm>
              <a:prstGeom prst="rtTriangle">
                <a:avLst/>
              </a:prstGeom>
              <a:solidFill>
                <a:srgbClr val="BFBFBF">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39" name="Group 31"/>
            <p:cNvGrpSpPr/>
            <p:nvPr/>
          </p:nvGrpSpPr>
          <p:grpSpPr bwMode="auto">
            <a:xfrm rot="19790647">
              <a:off x="0" y="195022"/>
              <a:ext cx="4949425" cy="5373213"/>
              <a:chOff x="0" y="0"/>
              <a:chExt cx="1643999" cy="1784764"/>
            </a:xfrm>
          </p:grpSpPr>
          <p:sp>
            <p:nvSpPr>
              <p:cNvPr id="40" name="直角三角形 134"/>
              <p:cNvSpPr>
                <a:spLocks noChangeArrowheads="1"/>
              </p:cNvSpPr>
              <p:nvPr/>
            </p:nvSpPr>
            <p:spPr bwMode="auto">
              <a:xfrm rot="10800000">
                <a:off x="288925" y="0"/>
                <a:ext cx="1008112" cy="582740"/>
              </a:xfrm>
              <a:prstGeom prst="rtTriangle">
                <a:avLst/>
              </a:prstGeom>
              <a:solidFill>
                <a:srgbClr val="BFBFBF">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1" name="直角三角形 135"/>
              <p:cNvSpPr>
                <a:spLocks noChangeArrowheads="1"/>
              </p:cNvSpPr>
              <p:nvPr/>
            </p:nvSpPr>
            <p:spPr bwMode="auto">
              <a:xfrm rot="7167729">
                <a:off x="-212686" y="328472"/>
                <a:ext cx="1008112" cy="582740"/>
              </a:xfrm>
              <a:prstGeom prst="rtTriangle">
                <a:avLst/>
              </a:prstGeom>
              <a:solidFill>
                <a:srgbClr val="BFBFBF">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2" name="直角三角形 136"/>
              <p:cNvSpPr>
                <a:spLocks noChangeArrowheads="1"/>
              </p:cNvSpPr>
              <p:nvPr/>
            </p:nvSpPr>
            <p:spPr bwMode="auto">
              <a:xfrm rot="3614698">
                <a:off x="-175951" y="909918"/>
                <a:ext cx="1008112" cy="582740"/>
              </a:xfrm>
              <a:prstGeom prst="rtTriangle">
                <a:avLst/>
              </a:prstGeom>
              <a:solidFill>
                <a:srgbClr val="BFBFBF">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3" name="直角三角形 137"/>
              <p:cNvSpPr>
                <a:spLocks noChangeArrowheads="1"/>
              </p:cNvSpPr>
              <p:nvPr/>
            </p:nvSpPr>
            <p:spPr bwMode="auto">
              <a:xfrm>
                <a:off x="344517" y="1202024"/>
                <a:ext cx="1008112" cy="582740"/>
              </a:xfrm>
              <a:prstGeom prst="rtTriangle">
                <a:avLst/>
              </a:prstGeom>
              <a:solidFill>
                <a:srgbClr val="BFBFBF">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4" name="直角三角形 138"/>
              <p:cNvSpPr>
                <a:spLocks noChangeArrowheads="1"/>
              </p:cNvSpPr>
              <p:nvPr/>
            </p:nvSpPr>
            <p:spPr bwMode="auto">
              <a:xfrm rot="17894048">
                <a:off x="848573" y="883274"/>
                <a:ext cx="1008112" cy="582740"/>
              </a:xfrm>
              <a:prstGeom prst="rtTriangle">
                <a:avLst/>
              </a:prstGeom>
              <a:solidFill>
                <a:srgbClr val="BFBFBF">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5" name="直角三角形 139"/>
              <p:cNvSpPr>
                <a:spLocks noChangeArrowheads="1"/>
              </p:cNvSpPr>
              <p:nvPr/>
            </p:nvSpPr>
            <p:spPr bwMode="auto">
              <a:xfrm rot="14400000">
                <a:off x="808498" y="291371"/>
                <a:ext cx="1008112" cy="582740"/>
              </a:xfrm>
              <a:prstGeom prst="rtTriangle">
                <a:avLst/>
              </a:prstGeom>
              <a:solidFill>
                <a:srgbClr val="BFBFBF">
                  <a:alpha val="14000"/>
                </a:srgbClr>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grpSp>
      <p:sp>
        <p:nvSpPr>
          <p:cNvPr id="3" name="矩形 2"/>
          <p:cNvSpPr/>
          <p:nvPr userDrawn="1"/>
        </p:nvSpPr>
        <p:spPr>
          <a:xfrm>
            <a:off x="914599" y="116632"/>
            <a:ext cx="203286" cy="100811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userDrawn="1"/>
        </p:nvCxnSpPr>
        <p:spPr>
          <a:xfrm>
            <a:off x="914599" y="1124744"/>
            <a:ext cx="4896544" cy="0"/>
          </a:xfrm>
          <a:prstGeom prst="line">
            <a:avLst/>
          </a:prstGeom>
          <a:ln w="25400" cmpd="thickThi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0" name="矩形 79"/>
          <p:cNvSpPr/>
          <p:nvPr userDrawn="1"/>
        </p:nvSpPr>
        <p:spPr>
          <a:xfrm>
            <a:off x="1274639" y="554019"/>
            <a:ext cx="108012" cy="43204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userDrawn="1"/>
        </p:nvSpPr>
        <p:spPr>
          <a:xfrm>
            <a:off x="1562671" y="554019"/>
            <a:ext cx="3888432" cy="432048"/>
          </a:xfrm>
          <a:prstGeom prst="rect">
            <a:avLst/>
          </a:prstGeom>
          <a:solidFill>
            <a:srgbClr val="0070C0"/>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黑体" panose="02010609060101010101" pitchFamily="49" charset="-122"/>
                <a:ea typeface="黑体" panose="02010609060101010101" pitchFamily="49" charset="-122"/>
              </a:rPr>
              <a:t>学习目标</a:t>
            </a:r>
            <a:endParaRPr lang="zh-CN" altLang="en-US" b="1" dirty="0"/>
          </a:p>
        </p:txBody>
      </p:sp>
      <p:graphicFrame>
        <p:nvGraphicFramePr>
          <p:cNvPr id="4" name="图示 3"/>
          <p:cNvGraphicFramePr/>
          <p:nvPr userDrawn="1"/>
        </p:nvGraphicFramePr>
        <p:xfrm>
          <a:off x="1843041" y="1457957"/>
          <a:ext cx="8278150" cy="50673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12198350" cy="6858000"/>
          </a:xfrm>
          <a:prstGeom prst="rect">
            <a:avLst/>
          </a:prstGeom>
          <a:blipFill>
            <a:blip r:embed="rId2" cstate="print"/>
            <a:stretch>
              <a:fillRect/>
            </a:stretch>
          </a:blipFill>
        </p:spPr>
        <p:txBody>
          <a:bodyPr wrap="square" lIns="0" tIns="0" rIns="0" bIns="0" rtlCol="0"/>
          <a:lstStyle/>
          <a:p>
            <a:endParaRPr sz="1800" smtClean="0">
              <a:solidFill>
                <a:prstClr val="black"/>
              </a:solidFill>
            </a:endParaRPr>
          </a:p>
        </p:txBody>
      </p:sp>
      <p:sp>
        <p:nvSpPr>
          <p:cNvPr id="17" name="bk object 17"/>
          <p:cNvSpPr/>
          <p:nvPr/>
        </p:nvSpPr>
        <p:spPr>
          <a:xfrm>
            <a:off x="0" y="460249"/>
            <a:ext cx="814493" cy="448309"/>
          </a:xfrm>
          <a:custGeom>
            <a:avLst/>
            <a:gdLst/>
            <a:ahLst/>
            <a:cxnLst/>
            <a:rect l="l" t="t" r="r" b="b"/>
            <a:pathLst>
              <a:path w="814069" h="448309">
                <a:moveTo>
                  <a:pt x="638556" y="448055"/>
                </a:moveTo>
                <a:lnTo>
                  <a:pt x="0" y="448055"/>
                </a:lnTo>
                <a:lnTo>
                  <a:pt x="0" y="0"/>
                </a:lnTo>
                <a:lnTo>
                  <a:pt x="638556" y="0"/>
                </a:lnTo>
                <a:lnTo>
                  <a:pt x="813816" y="224027"/>
                </a:lnTo>
                <a:lnTo>
                  <a:pt x="638556" y="448055"/>
                </a:lnTo>
                <a:close/>
              </a:path>
            </a:pathLst>
          </a:custGeom>
          <a:solidFill>
            <a:srgbClr val="2C4896"/>
          </a:solidFill>
        </p:spPr>
        <p:txBody>
          <a:bodyPr wrap="square" lIns="0" tIns="0" rIns="0" bIns="0" rtlCol="0"/>
          <a:lstStyle/>
          <a:p>
            <a:endParaRPr sz="1800" smtClean="0">
              <a:solidFill>
                <a:prstClr val="black"/>
              </a:solidFill>
            </a:endParaRPr>
          </a:p>
        </p:txBody>
      </p:sp>
      <p:sp>
        <p:nvSpPr>
          <p:cNvPr id="18" name="bk object 18"/>
          <p:cNvSpPr/>
          <p:nvPr/>
        </p:nvSpPr>
        <p:spPr>
          <a:xfrm>
            <a:off x="0" y="199644"/>
            <a:ext cx="1290357" cy="203200"/>
          </a:xfrm>
          <a:custGeom>
            <a:avLst/>
            <a:gdLst/>
            <a:ahLst/>
            <a:cxnLst/>
            <a:rect l="l" t="t" r="r" b="b"/>
            <a:pathLst>
              <a:path w="1289685" h="203200">
                <a:moveTo>
                  <a:pt x="1211580" y="202691"/>
                </a:moveTo>
                <a:lnTo>
                  <a:pt x="0" y="202691"/>
                </a:lnTo>
                <a:lnTo>
                  <a:pt x="0" y="0"/>
                </a:lnTo>
                <a:lnTo>
                  <a:pt x="1211580" y="0"/>
                </a:lnTo>
                <a:lnTo>
                  <a:pt x="1289304" y="102107"/>
                </a:lnTo>
                <a:lnTo>
                  <a:pt x="1211580" y="202691"/>
                </a:lnTo>
                <a:close/>
              </a:path>
            </a:pathLst>
          </a:custGeom>
          <a:solidFill>
            <a:srgbClr val="D90844"/>
          </a:solidFill>
        </p:spPr>
        <p:txBody>
          <a:bodyPr wrap="square" lIns="0" tIns="0" rIns="0" bIns="0" rtlCol="0"/>
          <a:lstStyle/>
          <a:p>
            <a:endParaRPr sz="1800" smtClean="0">
              <a:solidFill>
                <a:prstClr val="black"/>
              </a:solidFill>
            </a:endParaRPr>
          </a:p>
        </p:txBody>
      </p:sp>
      <p:sp>
        <p:nvSpPr>
          <p:cNvPr id="2" name="Holder 2"/>
          <p:cNvSpPr>
            <a:spLocks noGrp="1"/>
          </p:cNvSpPr>
          <p:nvPr>
            <p:ph type="title"/>
          </p:nvPr>
        </p:nvSpPr>
        <p:spPr/>
        <p:txBody>
          <a:bodyPr lIns="0" tIns="0" rIns="0" bIns="0"/>
          <a:lstStyle>
            <a:lvl1pPr>
              <a:defRPr sz="3200" b="1" i="0">
                <a:solidFill>
                  <a:srgbClr val="453D36"/>
                </a:solidFill>
                <a:latin typeface="宋体"/>
                <a:cs typeface="宋体"/>
              </a:defRPr>
            </a:lvl1pPr>
          </a:lstStyle>
          <a:p>
            <a:endParaRPr/>
          </a:p>
        </p:txBody>
      </p:sp>
      <p:sp>
        <p:nvSpPr>
          <p:cNvPr id="3" name="Holder 3"/>
          <p:cNvSpPr>
            <a:spLocks noGrp="1"/>
          </p:cNvSpPr>
          <p:nvPr>
            <p:ph sz="half" idx="2"/>
          </p:nvPr>
        </p:nvSpPr>
        <p:spPr>
          <a:xfrm>
            <a:off x="609918" y="1577340"/>
            <a:ext cx="5306282"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82150" y="1577340"/>
            <a:ext cx="5306282"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625249721"/>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200" b="1" i="0">
                <a:solidFill>
                  <a:srgbClr val="453D36"/>
                </a:solidFill>
                <a:latin typeface="宋体"/>
                <a:cs typeface="宋体"/>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2187762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6919664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12198350" cy="6858000"/>
          </a:xfrm>
          <a:prstGeom prst="rect">
            <a:avLst/>
          </a:prstGeom>
          <a:blipFill>
            <a:blip r:embed="rId2" cstate="print"/>
            <a:stretch>
              <a:fillRect/>
            </a:stretch>
          </a:blipFill>
        </p:spPr>
        <p:txBody>
          <a:bodyPr wrap="square" lIns="0" tIns="0" rIns="0" bIns="0" rtlCol="0"/>
          <a:lstStyle/>
          <a:p>
            <a:endParaRPr smtClean="0">
              <a:solidFill>
                <a:prstClr val="black"/>
              </a:solidFill>
            </a:endParaRPr>
          </a:p>
        </p:txBody>
      </p:sp>
      <p:sp>
        <p:nvSpPr>
          <p:cNvPr id="17" name="bk object 17"/>
          <p:cNvSpPr/>
          <p:nvPr/>
        </p:nvSpPr>
        <p:spPr>
          <a:xfrm>
            <a:off x="0" y="567239"/>
            <a:ext cx="12198350" cy="6045200"/>
          </a:xfrm>
          <a:prstGeom prst="rect">
            <a:avLst/>
          </a:prstGeom>
          <a:blipFill>
            <a:blip r:embed="rId3" cstate="print"/>
            <a:stretch>
              <a:fillRect/>
            </a:stretch>
          </a:blipFill>
        </p:spPr>
        <p:txBody>
          <a:bodyPr wrap="square" lIns="0" tIns="0" rIns="0" bIns="0" rtlCol="0"/>
          <a:lstStyle/>
          <a:p>
            <a:endParaRPr smtClean="0">
              <a:solidFill>
                <a:prstClr val="black"/>
              </a:solidFill>
            </a:endParaRPr>
          </a:p>
        </p:txBody>
      </p:sp>
      <p:sp>
        <p:nvSpPr>
          <p:cNvPr id="2" name="Holder 2"/>
          <p:cNvSpPr>
            <a:spLocks noGrp="1"/>
          </p:cNvSpPr>
          <p:nvPr>
            <p:ph type="ctrTitle"/>
          </p:nvPr>
        </p:nvSpPr>
        <p:spPr>
          <a:xfrm>
            <a:off x="1464044" y="2712110"/>
            <a:ext cx="9270263" cy="939800"/>
          </a:xfrm>
          <a:prstGeom prst="rect">
            <a:avLst/>
          </a:prstGeom>
        </p:spPr>
        <p:txBody>
          <a:bodyPr wrap="square" lIns="0" tIns="0" rIns="0" bIns="0">
            <a:spAutoFit/>
          </a:bodyPr>
          <a:lstStyle>
            <a:lvl1pPr>
              <a:defRPr sz="6000" b="1" i="0">
                <a:solidFill>
                  <a:schemeClr val="bg1"/>
                </a:solidFill>
                <a:latin typeface="微软雅黑"/>
                <a:cs typeface="微软雅黑"/>
              </a:defRPr>
            </a:lvl1pPr>
          </a:lstStyle>
          <a:p>
            <a:endParaRPr/>
          </a:p>
        </p:txBody>
      </p:sp>
      <p:sp>
        <p:nvSpPr>
          <p:cNvPr id="3" name="Holder 3"/>
          <p:cNvSpPr>
            <a:spLocks noGrp="1"/>
          </p:cNvSpPr>
          <p:nvPr>
            <p:ph type="subTitle" idx="4"/>
          </p:nvPr>
        </p:nvSpPr>
        <p:spPr>
          <a:xfrm>
            <a:off x="1829753" y="3840480"/>
            <a:ext cx="8538845"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63975209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12198350" cy="6858000"/>
          </a:xfrm>
          <a:prstGeom prst="rect">
            <a:avLst/>
          </a:prstGeom>
          <a:blipFill>
            <a:blip r:embed="rId2" cstate="print"/>
            <a:stretch>
              <a:fillRect/>
            </a:stretch>
          </a:blipFill>
        </p:spPr>
        <p:txBody>
          <a:bodyPr wrap="square" lIns="0" tIns="0" rIns="0" bIns="0" rtlCol="0"/>
          <a:lstStyle/>
          <a:p>
            <a:endParaRPr smtClean="0">
              <a:solidFill>
                <a:prstClr val="black"/>
              </a:solidFill>
            </a:endParaRPr>
          </a:p>
        </p:txBody>
      </p:sp>
      <p:sp>
        <p:nvSpPr>
          <p:cNvPr id="17" name="bk object 17"/>
          <p:cNvSpPr/>
          <p:nvPr/>
        </p:nvSpPr>
        <p:spPr>
          <a:xfrm>
            <a:off x="0" y="460249"/>
            <a:ext cx="814493" cy="448309"/>
          </a:xfrm>
          <a:custGeom>
            <a:avLst/>
            <a:gdLst/>
            <a:ahLst/>
            <a:cxnLst/>
            <a:rect l="l" t="t" r="r" b="b"/>
            <a:pathLst>
              <a:path w="814069" h="448309">
                <a:moveTo>
                  <a:pt x="638556" y="448055"/>
                </a:moveTo>
                <a:lnTo>
                  <a:pt x="0" y="448055"/>
                </a:lnTo>
                <a:lnTo>
                  <a:pt x="0" y="0"/>
                </a:lnTo>
                <a:lnTo>
                  <a:pt x="638556" y="0"/>
                </a:lnTo>
                <a:lnTo>
                  <a:pt x="813816" y="224027"/>
                </a:lnTo>
                <a:lnTo>
                  <a:pt x="638556" y="448055"/>
                </a:lnTo>
                <a:close/>
              </a:path>
            </a:pathLst>
          </a:custGeom>
          <a:solidFill>
            <a:srgbClr val="2C4896"/>
          </a:solidFill>
        </p:spPr>
        <p:txBody>
          <a:bodyPr wrap="square" lIns="0" tIns="0" rIns="0" bIns="0" rtlCol="0"/>
          <a:lstStyle/>
          <a:p>
            <a:endParaRPr smtClean="0">
              <a:solidFill>
                <a:prstClr val="black"/>
              </a:solidFill>
            </a:endParaRPr>
          </a:p>
        </p:txBody>
      </p:sp>
      <p:sp>
        <p:nvSpPr>
          <p:cNvPr id="18" name="bk object 18"/>
          <p:cNvSpPr/>
          <p:nvPr/>
        </p:nvSpPr>
        <p:spPr>
          <a:xfrm>
            <a:off x="0" y="199644"/>
            <a:ext cx="1290357" cy="203200"/>
          </a:xfrm>
          <a:custGeom>
            <a:avLst/>
            <a:gdLst/>
            <a:ahLst/>
            <a:cxnLst/>
            <a:rect l="l" t="t" r="r" b="b"/>
            <a:pathLst>
              <a:path w="1289685" h="203200">
                <a:moveTo>
                  <a:pt x="1211580" y="202691"/>
                </a:moveTo>
                <a:lnTo>
                  <a:pt x="0" y="202691"/>
                </a:lnTo>
                <a:lnTo>
                  <a:pt x="0" y="0"/>
                </a:lnTo>
                <a:lnTo>
                  <a:pt x="1211580" y="0"/>
                </a:lnTo>
                <a:lnTo>
                  <a:pt x="1289304" y="102107"/>
                </a:lnTo>
                <a:lnTo>
                  <a:pt x="1211580" y="202691"/>
                </a:lnTo>
                <a:close/>
              </a:path>
            </a:pathLst>
          </a:custGeom>
          <a:solidFill>
            <a:srgbClr val="D90844"/>
          </a:solidFill>
        </p:spPr>
        <p:txBody>
          <a:bodyPr wrap="square" lIns="0" tIns="0" rIns="0" bIns="0" rtlCol="0"/>
          <a:lstStyle/>
          <a:p>
            <a:endParaRPr smtClean="0">
              <a:solidFill>
                <a:prstClr val="black"/>
              </a:solidFill>
            </a:endParaRPr>
          </a:p>
        </p:txBody>
      </p:sp>
      <p:sp>
        <p:nvSpPr>
          <p:cNvPr id="2" name="Holder 2"/>
          <p:cNvSpPr>
            <a:spLocks noGrp="1"/>
          </p:cNvSpPr>
          <p:nvPr>
            <p:ph type="title"/>
          </p:nvPr>
        </p:nvSpPr>
        <p:spPr/>
        <p:txBody>
          <a:bodyPr lIns="0" tIns="0" rIns="0" bIns="0"/>
          <a:lstStyle>
            <a:lvl1pPr>
              <a:defRPr sz="3200" b="1" i="0">
                <a:solidFill>
                  <a:srgbClr val="453D36"/>
                </a:solidFill>
                <a:latin typeface="黑体"/>
                <a:cs typeface="黑体"/>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97914447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12198350" cy="6858000"/>
          </a:xfrm>
          <a:prstGeom prst="rect">
            <a:avLst/>
          </a:prstGeom>
          <a:blipFill>
            <a:blip r:embed="rId2" cstate="print"/>
            <a:stretch>
              <a:fillRect/>
            </a:stretch>
          </a:blipFill>
        </p:spPr>
        <p:txBody>
          <a:bodyPr wrap="square" lIns="0" tIns="0" rIns="0" bIns="0" rtlCol="0"/>
          <a:lstStyle/>
          <a:p>
            <a:endParaRPr smtClean="0">
              <a:solidFill>
                <a:prstClr val="black"/>
              </a:solidFill>
            </a:endParaRPr>
          </a:p>
        </p:txBody>
      </p:sp>
      <p:sp>
        <p:nvSpPr>
          <p:cNvPr id="17" name="bk object 17"/>
          <p:cNvSpPr/>
          <p:nvPr/>
        </p:nvSpPr>
        <p:spPr>
          <a:xfrm>
            <a:off x="0" y="460249"/>
            <a:ext cx="814493" cy="448309"/>
          </a:xfrm>
          <a:custGeom>
            <a:avLst/>
            <a:gdLst/>
            <a:ahLst/>
            <a:cxnLst/>
            <a:rect l="l" t="t" r="r" b="b"/>
            <a:pathLst>
              <a:path w="814069" h="448309">
                <a:moveTo>
                  <a:pt x="638556" y="448055"/>
                </a:moveTo>
                <a:lnTo>
                  <a:pt x="0" y="448055"/>
                </a:lnTo>
                <a:lnTo>
                  <a:pt x="0" y="0"/>
                </a:lnTo>
                <a:lnTo>
                  <a:pt x="638556" y="0"/>
                </a:lnTo>
                <a:lnTo>
                  <a:pt x="813816" y="224027"/>
                </a:lnTo>
                <a:lnTo>
                  <a:pt x="638556" y="448055"/>
                </a:lnTo>
                <a:close/>
              </a:path>
            </a:pathLst>
          </a:custGeom>
          <a:solidFill>
            <a:srgbClr val="2C4896"/>
          </a:solidFill>
        </p:spPr>
        <p:txBody>
          <a:bodyPr wrap="square" lIns="0" tIns="0" rIns="0" bIns="0" rtlCol="0"/>
          <a:lstStyle/>
          <a:p>
            <a:endParaRPr smtClean="0">
              <a:solidFill>
                <a:prstClr val="black"/>
              </a:solidFill>
            </a:endParaRPr>
          </a:p>
        </p:txBody>
      </p:sp>
      <p:sp>
        <p:nvSpPr>
          <p:cNvPr id="18" name="bk object 18"/>
          <p:cNvSpPr/>
          <p:nvPr/>
        </p:nvSpPr>
        <p:spPr>
          <a:xfrm>
            <a:off x="0" y="199644"/>
            <a:ext cx="1290357" cy="203200"/>
          </a:xfrm>
          <a:custGeom>
            <a:avLst/>
            <a:gdLst/>
            <a:ahLst/>
            <a:cxnLst/>
            <a:rect l="l" t="t" r="r" b="b"/>
            <a:pathLst>
              <a:path w="1289685" h="203200">
                <a:moveTo>
                  <a:pt x="1211580" y="202691"/>
                </a:moveTo>
                <a:lnTo>
                  <a:pt x="0" y="202691"/>
                </a:lnTo>
                <a:lnTo>
                  <a:pt x="0" y="0"/>
                </a:lnTo>
                <a:lnTo>
                  <a:pt x="1211580" y="0"/>
                </a:lnTo>
                <a:lnTo>
                  <a:pt x="1289304" y="102107"/>
                </a:lnTo>
                <a:lnTo>
                  <a:pt x="1211580" y="202691"/>
                </a:lnTo>
                <a:close/>
              </a:path>
            </a:pathLst>
          </a:custGeom>
          <a:solidFill>
            <a:srgbClr val="D90844"/>
          </a:solidFill>
        </p:spPr>
        <p:txBody>
          <a:bodyPr wrap="square" lIns="0" tIns="0" rIns="0" bIns="0" rtlCol="0"/>
          <a:lstStyle/>
          <a:p>
            <a:endParaRPr smtClean="0">
              <a:solidFill>
                <a:prstClr val="black"/>
              </a:solidFill>
            </a:endParaRPr>
          </a:p>
        </p:txBody>
      </p:sp>
      <p:sp>
        <p:nvSpPr>
          <p:cNvPr id="20" name="bk object 20"/>
          <p:cNvSpPr/>
          <p:nvPr/>
        </p:nvSpPr>
        <p:spPr>
          <a:xfrm>
            <a:off x="2130048" y="5634037"/>
            <a:ext cx="1153125" cy="466090"/>
          </a:xfrm>
          <a:custGeom>
            <a:avLst/>
            <a:gdLst/>
            <a:ahLst/>
            <a:cxnLst/>
            <a:rect l="l" t="t" r="r" b="b"/>
            <a:pathLst>
              <a:path w="1152525" h="466089">
                <a:moveTo>
                  <a:pt x="1091806" y="2539"/>
                </a:moveTo>
                <a:lnTo>
                  <a:pt x="60515" y="2539"/>
                </a:lnTo>
                <a:lnTo>
                  <a:pt x="64668" y="1270"/>
                </a:lnTo>
                <a:lnTo>
                  <a:pt x="68656" y="0"/>
                </a:lnTo>
                <a:lnTo>
                  <a:pt x="1083906" y="0"/>
                </a:lnTo>
                <a:lnTo>
                  <a:pt x="1091806" y="2539"/>
                </a:lnTo>
                <a:close/>
              </a:path>
              <a:path w="1152525" h="466089">
                <a:moveTo>
                  <a:pt x="1087653" y="464820"/>
                </a:moveTo>
                <a:lnTo>
                  <a:pt x="64439" y="464820"/>
                </a:lnTo>
                <a:lnTo>
                  <a:pt x="60515" y="463550"/>
                </a:lnTo>
                <a:lnTo>
                  <a:pt x="56895" y="462279"/>
                </a:lnTo>
                <a:lnTo>
                  <a:pt x="52920" y="461010"/>
                </a:lnTo>
                <a:lnTo>
                  <a:pt x="45656" y="458470"/>
                </a:lnTo>
                <a:lnTo>
                  <a:pt x="42163" y="455929"/>
                </a:lnTo>
                <a:lnTo>
                  <a:pt x="38773" y="454660"/>
                </a:lnTo>
                <a:lnTo>
                  <a:pt x="15913" y="433070"/>
                </a:lnTo>
                <a:lnTo>
                  <a:pt x="13665" y="430529"/>
                </a:lnTo>
                <a:lnTo>
                  <a:pt x="11683" y="426720"/>
                </a:lnTo>
                <a:lnTo>
                  <a:pt x="9613" y="424179"/>
                </a:lnTo>
                <a:lnTo>
                  <a:pt x="7835" y="420370"/>
                </a:lnTo>
                <a:lnTo>
                  <a:pt x="0" y="76200"/>
                </a:lnTo>
                <a:lnTo>
                  <a:pt x="330" y="72389"/>
                </a:lnTo>
                <a:lnTo>
                  <a:pt x="7937" y="45720"/>
                </a:lnTo>
                <a:lnTo>
                  <a:pt x="9728" y="41910"/>
                </a:lnTo>
                <a:lnTo>
                  <a:pt x="11683" y="38100"/>
                </a:lnTo>
                <a:lnTo>
                  <a:pt x="13792" y="35560"/>
                </a:lnTo>
                <a:lnTo>
                  <a:pt x="16052" y="31750"/>
                </a:lnTo>
                <a:lnTo>
                  <a:pt x="18465" y="29210"/>
                </a:lnTo>
                <a:lnTo>
                  <a:pt x="21005" y="25400"/>
                </a:lnTo>
                <a:lnTo>
                  <a:pt x="23698" y="22860"/>
                </a:lnTo>
                <a:lnTo>
                  <a:pt x="38773" y="11429"/>
                </a:lnTo>
                <a:lnTo>
                  <a:pt x="42367" y="8889"/>
                </a:lnTo>
                <a:lnTo>
                  <a:pt x="45859" y="7620"/>
                </a:lnTo>
                <a:lnTo>
                  <a:pt x="49453" y="5079"/>
                </a:lnTo>
                <a:lnTo>
                  <a:pt x="56895" y="2539"/>
                </a:lnTo>
                <a:lnTo>
                  <a:pt x="1095425" y="2539"/>
                </a:lnTo>
                <a:lnTo>
                  <a:pt x="1099400" y="3810"/>
                </a:lnTo>
                <a:lnTo>
                  <a:pt x="1103083" y="6350"/>
                </a:lnTo>
                <a:lnTo>
                  <a:pt x="1110157" y="8889"/>
                </a:lnTo>
                <a:lnTo>
                  <a:pt x="73672" y="8889"/>
                </a:lnTo>
                <a:lnTo>
                  <a:pt x="69862" y="10160"/>
                </a:lnTo>
                <a:lnTo>
                  <a:pt x="66573" y="10160"/>
                </a:lnTo>
                <a:lnTo>
                  <a:pt x="62890" y="11429"/>
                </a:lnTo>
                <a:lnTo>
                  <a:pt x="63118" y="11429"/>
                </a:lnTo>
                <a:lnTo>
                  <a:pt x="59499" y="12700"/>
                </a:lnTo>
                <a:lnTo>
                  <a:pt x="56413" y="12700"/>
                </a:lnTo>
                <a:lnTo>
                  <a:pt x="52946" y="13970"/>
                </a:lnTo>
                <a:lnTo>
                  <a:pt x="53162" y="13970"/>
                </a:lnTo>
                <a:lnTo>
                  <a:pt x="49783" y="16510"/>
                </a:lnTo>
                <a:lnTo>
                  <a:pt x="49999" y="16510"/>
                </a:lnTo>
                <a:lnTo>
                  <a:pt x="46710" y="17779"/>
                </a:lnTo>
                <a:lnTo>
                  <a:pt x="46913" y="17779"/>
                </a:lnTo>
                <a:lnTo>
                  <a:pt x="43726" y="19050"/>
                </a:lnTo>
                <a:lnTo>
                  <a:pt x="43916" y="19050"/>
                </a:lnTo>
                <a:lnTo>
                  <a:pt x="40830" y="21589"/>
                </a:lnTo>
                <a:lnTo>
                  <a:pt x="41020" y="21589"/>
                </a:lnTo>
                <a:lnTo>
                  <a:pt x="38023" y="22860"/>
                </a:lnTo>
                <a:lnTo>
                  <a:pt x="38214" y="22860"/>
                </a:lnTo>
                <a:lnTo>
                  <a:pt x="35331" y="25400"/>
                </a:lnTo>
                <a:lnTo>
                  <a:pt x="35509" y="25400"/>
                </a:lnTo>
                <a:lnTo>
                  <a:pt x="32740" y="27939"/>
                </a:lnTo>
                <a:lnTo>
                  <a:pt x="32918" y="27939"/>
                </a:lnTo>
                <a:lnTo>
                  <a:pt x="31591" y="29210"/>
                </a:lnTo>
                <a:lnTo>
                  <a:pt x="30429" y="29210"/>
                </a:lnTo>
                <a:lnTo>
                  <a:pt x="28744" y="31750"/>
                </a:lnTo>
                <a:lnTo>
                  <a:pt x="28054" y="31750"/>
                </a:lnTo>
                <a:lnTo>
                  <a:pt x="26462" y="34289"/>
                </a:lnTo>
                <a:lnTo>
                  <a:pt x="25806" y="34289"/>
                </a:lnTo>
                <a:lnTo>
                  <a:pt x="23545" y="38100"/>
                </a:lnTo>
                <a:lnTo>
                  <a:pt x="23685" y="38100"/>
                </a:lnTo>
                <a:lnTo>
                  <a:pt x="21551" y="40639"/>
                </a:lnTo>
                <a:lnTo>
                  <a:pt x="19697" y="43179"/>
                </a:lnTo>
                <a:lnTo>
                  <a:pt x="18597" y="45720"/>
                </a:lnTo>
                <a:lnTo>
                  <a:pt x="18097" y="45720"/>
                </a:lnTo>
                <a:lnTo>
                  <a:pt x="16408" y="49529"/>
                </a:lnTo>
                <a:lnTo>
                  <a:pt x="14985" y="52070"/>
                </a:lnTo>
                <a:lnTo>
                  <a:pt x="13715" y="55879"/>
                </a:lnTo>
                <a:lnTo>
                  <a:pt x="12996" y="58420"/>
                </a:lnTo>
                <a:lnTo>
                  <a:pt x="12661" y="58420"/>
                </a:lnTo>
                <a:lnTo>
                  <a:pt x="11645" y="62229"/>
                </a:lnTo>
                <a:lnTo>
                  <a:pt x="10845" y="66039"/>
                </a:lnTo>
                <a:lnTo>
                  <a:pt x="10223" y="69850"/>
                </a:lnTo>
                <a:lnTo>
                  <a:pt x="9939" y="72389"/>
                </a:lnTo>
                <a:lnTo>
                  <a:pt x="9804" y="72389"/>
                </a:lnTo>
                <a:lnTo>
                  <a:pt x="9512" y="76200"/>
                </a:lnTo>
                <a:lnTo>
                  <a:pt x="9512" y="388620"/>
                </a:lnTo>
                <a:lnTo>
                  <a:pt x="9804" y="392429"/>
                </a:lnTo>
                <a:lnTo>
                  <a:pt x="10261" y="396239"/>
                </a:lnTo>
                <a:lnTo>
                  <a:pt x="10896" y="400050"/>
                </a:lnTo>
                <a:lnTo>
                  <a:pt x="11696" y="402589"/>
                </a:lnTo>
                <a:lnTo>
                  <a:pt x="12661" y="406400"/>
                </a:lnTo>
                <a:lnTo>
                  <a:pt x="13792" y="410210"/>
                </a:lnTo>
                <a:lnTo>
                  <a:pt x="15074" y="412750"/>
                </a:lnTo>
                <a:lnTo>
                  <a:pt x="16509" y="416560"/>
                </a:lnTo>
                <a:lnTo>
                  <a:pt x="18097" y="419100"/>
                </a:lnTo>
                <a:lnTo>
                  <a:pt x="19824" y="421639"/>
                </a:lnTo>
                <a:lnTo>
                  <a:pt x="21678" y="425450"/>
                </a:lnTo>
                <a:lnTo>
                  <a:pt x="23685" y="427989"/>
                </a:lnTo>
                <a:lnTo>
                  <a:pt x="23545" y="427989"/>
                </a:lnTo>
                <a:lnTo>
                  <a:pt x="25806" y="430529"/>
                </a:lnTo>
                <a:lnTo>
                  <a:pt x="25666" y="430529"/>
                </a:lnTo>
                <a:lnTo>
                  <a:pt x="28054" y="433070"/>
                </a:lnTo>
                <a:lnTo>
                  <a:pt x="27901" y="433070"/>
                </a:lnTo>
                <a:lnTo>
                  <a:pt x="30429" y="435610"/>
                </a:lnTo>
                <a:lnTo>
                  <a:pt x="30264" y="435610"/>
                </a:lnTo>
                <a:lnTo>
                  <a:pt x="32918" y="438150"/>
                </a:lnTo>
                <a:lnTo>
                  <a:pt x="32740" y="438150"/>
                </a:lnTo>
                <a:lnTo>
                  <a:pt x="35509" y="440689"/>
                </a:lnTo>
                <a:lnTo>
                  <a:pt x="35331" y="440689"/>
                </a:lnTo>
                <a:lnTo>
                  <a:pt x="38214" y="441960"/>
                </a:lnTo>
                <a:lnTo>
                  <a:pt x="38023" y="441960"/>
                </a:lnTo>
                <a:lnTo>
                  <a:pt x="41020" y="444500"/>
                </a:lnTo>
                <a:lnTo>
                  <a:pt x="40830" y="444500"/>
                </a:lnTo>
                <a:lnTo>
                  <a:pt x="43916" y="445770"/>
                </a:lnTo>
                <a:lnTo>
                  <a:pt x="43726" y="445770"/>
                </a:lnTo>
                <a:lnTo>
                  <a:pt x="46913" y="448310"/>
                </a:lnTo>
                <a:lnTo>
                  <a:pt x="46710" y="448310"/>
                </a:lnTo>
                <a:lnTo>
                  <a:pt x="49999" y="449579"/>
                </a:lnTo>
                <a:lnTo>
                  <a:pt x="49783" y="449579"/>
                </a:lnTo>
                <a:lnTo>
                  <a:pt x="53162" y="450850"/>
                </a:lnTo>
                <a:lnTo>
                  <a:pt x="52946" y="450850"/>
                </a:lnTo>
                <a:lnTo>
                  <a:pt x="56413" y="452120"/>
                </a:lnTo>
                <a:lnTo>
                  <a:pt x="56184" y="452120"/>
                </a:lnTo>
                <a:lnTo>
                  <a:pt x="59728" y="453389"/>
                </a:lnTo>
                <a:lnTo>
                  <a:pt x="59499" y="453389"/>
                </a:lnTo>
                <a:lnTo>
                  <a:pt x="63118" y="454660"/>
                </a:lnTo>
                <a:lnTo>
                  <a:pt x="66344" y="454660"/>
                </a:lnTo>
                <a:lnTo>
                  <a:pt x="70091" y="455929"/>
                </a:lnTo>
                <a:lnTo>
                  <a:pt x="77063" y="455929"/>
                </a:lnTo>
                <a:lnTo>
                  <a:pt x="80987" y="457200"/>
                </a:lnTo>
                <a:lnTo>
                  <a:pt x="1108208" y="457200"/>
                </a:lnTo>
                <a:lnTo>
                  <a:pt x="1106462" y="458470"/>
                </a:lnTo>
                <a:lnTo>
                  <a:pt x="1102868" y="459739"/>
                </a:lnTo>
                <a:lnTo>
                  <a:pt x="1091806" y="463550"/>
                </a:lnTo>
                <a:lnTo>
                  <a:pt x="1087653" y="464820"/>
                </a:lnTo>
                <a:close/>
              </a:path>
              <a:path w="1152525" h="466089">
                <a:moveTo>
                  <a:pt x="1122057" y="30479"/>
                </a:moveTo>
                <a:lnTo>
                  <a:pt x="1119403" y="27939"/>
                </a:lnTo>
                <a:lnTo>
                  <a:pt x="1119581" y="27939"/>
                </a:lnTo>
                <a:lnTo>
                  <a:pt x="1116812" y="25400"/>
                </a:lnTo>
                <a:lnTo>
                  <a:pt x="1116990" y="25400"/>
                </a:lnTo>
                <a:lnTo>
                  <a:pt x="1114107" y="22860"/>
                </a:lnTo>
                <a:lnTo>
                  <a:pt x="1114297" y="22860"/>
                </a:lnTo>
                <a:lnTo>
                  <a:pt x="1111300" y="21589"/>
                </a:lnTo>
                <a:lnTo>
                  <a:pt x="1111491" y="21589"/>
                </a:lnTo>
                <a:lnTo>
                  <a:pt x="1108405" y="19050"/>
                </a:lnTo>
                <a:lnTo>
                  <a:pt x="1108595" y="19050"/>
                </a:lnTo>
                <a:lnTo>
                  <a:pt x="1105408" y="17779"/>
                </a:lnTo>
                <a:lnTo>
                  <a:pt x="1105611" y="17779"/>
                </a:lnTo>
                <a:lnTo>
                  <a:pt x="1102321" y="16510"/>
                </a:lnTo>
                <a:lnTo>
                  <a:pt x="1102537" y="16510"/>
                </a:lnTo>
                <a:lnTo>
                  <a:pt x="1099159" y="13970"/>
                </a:lnTo>
                <a:lnTo>
                  <a:pt x="1099375" y="13970"/>
                </a:lnTo>
                <a:lnTo>
                  <a:pt x="1095908" y="12700"/>
                </a:lnTo>
                <a:lnTo>
                  <a:pt x="1092822" y="12700"/>
                </a:lnTo>
                <a:lnTo>
                  <a:pt x="1089202" y="11429"/>
                </a:lnTo>
                <a:lnTo>
                  <a:pt x="1089431" y="11429"/>
                </a:lnTo>
                <a:lnTo>
                  <a:pt x="1085748" y="10160"/>
                </a:lnTo>
                <a:lnTo>
                  <a:pt x="1082459" y="10160"/>
                </a:lnTo>
                <a:lnTo>
                  <a:pt x="1078649" y="8889"/>
                </a:lnTo>
                <a:lnTo>
                  <a:pt x="1110157" y="8889"/>
                </a:lnTo>
                <a:lnTo>
                  <a:pt x="1113548" y="11429"/>
                </a:lnTo>
                <a:lnTo>
                  <a:pt x="1116825" y="12700"/>
                </a:lnTo>
                <a:lnTo>
                  <a:pt x="1134008" y="29210"/>
                </a:lnTo>
                <a:lnTo>
                  <a:pt x="1121892" y="29210"/>
                </a:lnTo>
                <a:lnTo>
                  <a:pt x="1122057" y="30479"/>
                </a:lnTo>
                <a:close/>
              </a:path>
              <a:path w="1152525" h="466089">
                <a:moveTo>
                  <a:pt x="30264" y="30479"/>
                </a:moveTo>
                <a:lnTo>
                  <a:pt x="30429" y="29210"/>
                </a:lnTo>
                <a:lnTo>
                  <a:pt x="31591" y="29210"/>
                </a:lnTo>
                <a:lnTo>
                  <a:pt x="30264" y="30479"/>
                </a:lnTo>
                <a:close/>
              </a:path>
              <a:path w="1152525" h="466089">
                <a:moveTo>
                  <a:pt x="1124419" y="33020"/>
                </a:moveTo>
                <a:lnTo>
                  <a:pt x="1121892" y="29210"/>
                </a:lnTo>
                <a:lnTo>
                  <a:pt x="1134008" y="29210"/>
                </a:lnTo>
                <a:lnTo>
                  <a:pt x="1136408" y="31750"/>
                </a:lnTo>
                <a:lnTo>
                  <a:pt x="1124267" y="31750"/>
                </a:lnTo>
                <a:lnTo>
                  <a:pt x="1124419" y="33020"/>
                </a:lnTo>
                <a:close/>
              </a:path>
              <a:path w="1152525" h="466089">
                <a:moveTo>
                  <a:pt x="27901" y="33020"/>
                </a:moveTo>
                <a:lnTo>
                  <a:pt x="28054" y="31750"/>
                </a:lnTo>
                <a:lnTo>
                  <a:pt x="28744" y="31750"/>
                </a:lnTo>
                <a:lnTo>
                  <a:pt x="27901" y="33020"/>
                </a:lnTo>
                <a:close/>
              </a:path>
              <a:path w="1152525" h="466089">
                <a:moveTo>
                  <a:pt x="1126655" y="35560"/>
                </a:moveTo>
                <a:lnTo>
                  <a:pt x="1124267" y="31750"/>
                </a:lnTo>
                <a:lnTo>
                  <a:pt x="1136408" y="31750"/>
                </a:lnTo>
                <a:lnTo>
                  <a:pt x="1137907" y="34289"/>
                </a:lnTo>
                <a:lnTo>
                  <a:pt x="1126515" y="34289"/>
                </a:lnTo>
                <a:lnTo>
                  <a:pt x="1126655" y="35560"/>
                </a:lnTo>
                <a:close/>
              </a:path>
              <a:path w="1152525" h="466089">
                <a:moveTo>
                  <a:pt x="25666" y="35560"/>
                </a:moveTo>
                <a:lnTo>
                  <a:pt x="25806" y="34289"/>
                </a:lnTo>
                <a:lnTo>
                  <a:pt x="26462" y="34289"/>
                </a:lnTo>
                <a:lnTo>
                  <a:pt x="25666" y="35560"/>
                </a:lnTo>
                <a:close/>
              </a:path>
              <a:path w="1152525" h="466089">
                <a:moveTo>
                  <a:pt x="1134338" y="46989"/>
                </a:moveTo>
                <a:lnTo>
                  <a:pt x="1132497" y="43179"/>
                </a:lnTo>
                <a:lnTo>
                  <a:pt x="1130642" y="40639"/>
                </a:lnTo>
                <a:lnTo>
                  <a:pt x="1128636" y="38100"/>
                </a:lnTo>
                <a:lnTo>
                  <a:pt x="1128775" y="38100"/>
                </a:lnTo>
                <a:lnTo>
                  <a:pt x="1126515" y="34289"/>
                </a:lnTo>
                <a:lnTo>
                  <a:pt x="1137907" y="34289"/>
                </a:lnTo>
                <a:lnTo>
                  <a:pt x="1138656" y="35560"/>
                </a:lnTo>
                <a:lnTo>
                  <a:pt x="1140637" y="38100"/>
                </a:lnTo>
                <a:lnTo>
                  <a:pt x="1142707" y="41910"/>
                </a:lnTo>
                <a:lnTo>
                  <a:pt x="1144485" y="45720"/>
                </a:lnTo>
                <a:lnTo>
                  <a:pt x="1134224" y="45720"/>
                </a:lnTo>
                <a:lnTo>
                  <a:pt x="1134338" y="46989"/>
                </a:lnTo>
                <a:close/>
              </a:path>
              <a:path w="1152525" h="466089">
                <a:moveTo>
                  <a:pt x="17983" y="46989"/>
                </a:moveTo>
                <a:lnTo>
                  <a:pt x="18097" y="45720"/>
                </a:lnTo>
                <a:lnTo>
                  <a:pt x="18597" y="45720"/>
                </a:lnTo>
                <a:lnTo>
                  <a:pt x="17983" y="46989"/>
                </a:lnTo>
                <a:close/>
              </a:path>
              <a:path w="1152525" h="466089">
                <a:moveTo>
                  <a:pt x="1139723" y="59689"/>
                </a:moveTo>
                <a:lnTo>
                  <a:pt x="1138529" y="55879"/>
                </a:lnTo>
                <a:lnTo>
                  <a:pt x="1137246" y="52070"/>
                </a:lnTo>
                <a:lnTo>
                  <a:pt x="1135811" y="49529"/>
                </a:lnTo>
                <a:lnTo>
                  <a:pt x="1134224" y="45720"/>
                </a:lnTo>
                <a:lnTo>
                  <a:pt x="1144485" y="45720"/>
                </a:lnTo>
                <a:lnTo>
                  <a:pt x="1146098" y="49529"/>
                </a:lnTo>
                <a:lnTo>
                  <a:pt x="1147546" y="52070"/>
                </a:lnTo>
                <a:lnTo>
                  <a:pt x="1148816" y="55879"/>
                </a:lnTo>
                <a:lnTo>
                  <a:pt x="1149502" y="58420"/>
                </a:lnTo>
                <a:lnTo>
                  <a:pt x="1139659" y="58420"/>
                </a:lnTo>
                <a:lnTo>
                  <a:pt x="1139723" y="59689"/>
                </a:lnTo>
                <a:close/>
              </a:path>
              <a:path w="1152525" h="466089">
                <a:moveTo>
                  <a:pt x="12598" y="59689"/>
                </a:moveTo>
                <a:lnTo>
                  <a:pt x="12661" y="58420"/>
                </a:lnTo>
                <a:lnTo>
                  <a:pt x="12996" y="58420"/>
                </a:lnTo>
                <a:lnTo>
                  <a:pt x="12598" y="59689"/>
                </a:lnTo>
                <a:close/>
              </a:path>
              <a:path w="1152525" h="466089">
                <a:moveTo>
                  <a:pt x="1142542" y="73660"/>
                </a:moveTo>
                <a:lnTo>
                  <a:pt x="1142060" y="69850"/>
                </a:lnTo>
                <a:lnTo>
                  <a:pt x="1141425" y="66039"/>
                </a:lnTo>
                <a:lnTo>
                  <a:pt x="1140625" y="62229"/>
                </a:lnTo>
                <a:lnTo>
                  <a:pt x="1139659" y="58420"/>
                </a:lnTo>
                <a:lnTo>
                  <a:pt x="1149502" y="58420"/>
                </a:lnTo>
                <a:lnTo>
                  <a:pt x="1149845" y="59689"/>
                </a:lnTo>
                <a:lnTo>
                  <a:pt x="1151508" y="68579"/>
                </a:lnTo>
                <a:lnTo>
                  <a:pt x="1152017" y="72389"/>
                </a:lnTo>
                <a:lnTo>
                  <a:pt x="1142517" y="72389"/>
                </a:lnTo>
                <a:lnTo>
                  <a:pt x="1142542" y="73660"/>
                </a:lnTo>
                <a:close/>
              </a:path>
              <a:path w="1152525" h="466089">
                <a:moveTo>
                  <a:pt x="9778" y="73660"/>
                </a:moveTo>
                <a:lnTo>
                  <a:pt x="9804" y="72389"/>
                </a:lnTo>
                <a:lnTo>
                  <a:pt x="9939" y="72389"/>
                </a:lnTo>
                <a:lnTo>
                  <a:pt x="9778" y="73660"/>
                </a:lnTo>
                <a:close/>
              </a:path>
              <a:path w="1152525" h="466089">
                <a:moveTo>
                  <a:pt x="1108208" y="457200"/>
                </a:moveTo>
                <a:lnTo>
                  <a:pt x="1071333" y="457200"/>
                </a:lnTo>
                <a:lnTo>
                  <a:pt x="1075258" y="455929"/>
                </a:lnTo>
                <a:lnTo>
                  <a:pt x="1082230" y="455929"/>
                </a:lnTo>
                <a:lnTo>
                  <a:pt x="1085977" y="454660"/>
                </a:lnTo>
                <a:lnTo>
                  <a:pt x="1089202" y="454660"/>
                </a:lnTo>
                <a:lnTo>
                  <a:pt x="1092822" y="453389"/>
                </a:lnTo>
                <a:lnTo>
                  <a:pt x="1092593" y="453389"/>
                </a:lnTo>
                <a:lnTo>
                  <a:pt x="1096137" y="452120"/>
                </a:lnTo>
                <a:lnTo>
                  <a:pt x="1095908" y="452120"/>
                </a:lnTo>
                <a:lnTo>
                  <a:pt x="1099375" y="450850"/>
                </a:lnTo>
                <a:lnTo>
                  <a:pt x="1099159" y="450850"/>
                </a:lnTo>
                <a:lnTo>
                  <a:pt x="1102537" y="449579"/>
                </a:lnTo>
                <a:lnTo>
                  <a:pt x="1102321" y="449579"/>
                </a:lnTo>
                <a:lnTo>
                  <a:pt x="1105611" y="448310"/>
                </a:lnTo>
                <a:lnTo>
                  <a:pt x="1105408" y="448310"/>
                </a:lnTo>
                <a:lnTo>
                  <a:pt x="1108595" y="445770"/>
                </a:lnTo>
                <a:lnTo>
                  <a:pt x="1108405" y="445770"/>
                </a:lnTo>
                <a:lnTo>
                  <a:pt x="1111491" y="444500"/>
                </a:lnTo>
                <a:lnTo>
                  <a:pt x="1111300" y="444500"/>
                </a:lnTo>
                <a:lnTo>
                  <a:pt x="1114297" y="441960"/>
                </a:lnTo>
                <a:lnTo>
                  <a:pt x="1114107" y="441960"/>
                </a:lnTo>
                <a:lnTo>
                  <a:pt x="1116990" y="440689"/>
                </a:lnTo>
                <a:lnTo>
                  <a:pt x="1116812" y="440689"/>
                </a:lnTo>
                <a:lnTo>
                  <a:pt x="1119581" y="438150"/>
                </a:lnTo>
                <a:lnTo>
                  <a:pt x="1119403" y="438150"/>
                </a:lnTo>
                <a:lnTo>
                  <a:pt x="1122057" y="435610"/>
                </a:lnTo>
                <a:lnTo>
                  <a:pt x="1121892" y="435610"/>
                </a:lnTo>
                <a:lnTo>
                  <a:pt x="1124419" y="433070"/>
                </a:lnTo>
                <a:lnTo>
                  <a:pt x="1124267" y="433070"/>
                </a:lnTo>
                <a:lnTo>
                  <a:pt x="1126655" y="430529"/>
                </a:lnTo>
                <a:lnTo>
                  <a:pt x="1126515" y="430529"/>
                </a:lnTo>
                <a:lnTo>
                  <a:pt x="1128775" y="427989"/>
                </a:lnTo>
                <a:lnTo>
                  <a:pt x="1128636" y="427989"/>
                </a:lnTo>
                <a:lnTo>
                  <a:pt x="1130769" y="425450"/>
                </a:lnTo>
                <a:lnTo>
                  <a:pt x="1132624" y="421639"/>
                </a:lnTo>
                <a:lnTo>
                  <a:pt x="1134338" y="419100"/>
                </a:lnTo>
                <a:lnTo>
                  <a:pt x="1135913" y="416560"/>
                </a:lnTo>
                <a:lnTo>
                  <a:pt x="1137335" y="412750"/>
                </a:lnTo>
                <a:lnTo>
                  <a:pt x="1138605" y="410210"/>
                </a:lnTo>
                <a:lnTo>
                  <a:pt x="1139723" y="406400"/>
                </a:lnTo>
                <a:lnTo>
                  <a:pt x="1140675" y="402589"/>
                </a:lnTo>
                <a:lnTo>
                  <a:pt x="1141475" y="400050"/>
                </a:lnTo>
                <a:lnTo>
                  <a:pt x="1142098" y="396239"/>
                </a:lnTo>
                <a:lnTo>
                  <a:pt x="1142542" y="392429"/>
                </a:lnTo>
                <a:lnTo>
                  <a:pt x="1142809" y="388620"/>
                </a:lnTo>
                <a:lnTo>
                  <a:pt x="1142796" y="76200"/>
                </a:lnTo>
                <a:lnTo>
                  <a:pt x="1142517" y="72389"/>
                </a:lnTo>
                <a:lnTo>
                  <a:pt x="1152017" y="72389"/>
                </a:lnTo>
                <a:lnTo>
                  <a:pt x="1152321" y="76200"/>
                </a:lnTo>
                <a:lnTo>
                  <a:pt x="1152309" y="389889"/>
                </a:lnTo>
                <a:lnTo>
                  <a:pt x="1140637" y="426720"/>
                </a:lnTo>
                <a:lnTo>
                  <a:pt x="1138529" y="430529"/>
                </a:lnTo>
                <a:lnTo>
                  <a:pt x="1136269" y="433070"/>
                </a:lnTo>
                <a:lnTo>
                  <a:pt x="1133856" y="436879"/>
                </a:lnTo>
                <a:lnTo>
                  <a:pt x="1131316" y="439420"/>
                </a:lnTo>
                <a:lnTo>
                  <a:pt x="1128623" y="441960"/>
                </a:lnTo>
                <a:lnTo>
                  <a:pt x="1125816" y="445770"/>
                </a:lnTo>
                <a:lnTo>
                  <a:pt x="1122870" y="448310"/>
                </a:lnTo>
                <a:lnTo>
                  <a:pt x="1119809" y="449579"/>
                </a:lnTo>
                <a:lnTo>
                  <a:pt x="1116634" y="452120"/>
                </a:lnTo>
                <a:lnTo>
                  <a:pt x="1113548" y="454660"/>
                </a:lnTo>
                <a:lnTo>
                  <a:pt x="1109954" y="455929"/>
                </a:lnTo>
                <a:lnTo>
                  <a:pt x="1108208" y="457200"/>
                </a:lnTo>
                <a:close/>
              </a:path>
              <a:path w="1152525" h="466089">
                <a:moveTo>
                  <a:pt x="1079614" y="466089"/>
                </a:moveTo>
                <a:lnTo>
                  <a:pt x="72466" y="466089"/>
                </a:lnTo>
                <a:lnTo>
                  <a:pt x="68414" y="464820"/>
                </a:lnTo>
                <a:lnTo>
                  <a:pt x="1083665" y="464820"/>
                </a:lnTo>
                <a:lnTo>
                  <a:pt x="1079614" y="466089"/>
                </a:lnTo>
                <a:close/>
              </a:path>
            </a:pathLst>
          </a:custGeom>
          <a:solidFill>
            <a:srgbClr val="000000"/>
          </a:solidFill>
        </p:spPr>
        <p:txBody>
          <a:bodyPr wrap="square" lIns="0" tIns="0" rIns="0" bIns="0" rtlCol="0"/>
          <a:lstStyle/>
          <a:p>
            <a:endParaRPr smtClean="0">
              <a:solidFill>
                <a:prstClr val="black"/>
              </a:solidFill>
            </a:endParaRPr>
          </a:p>
        </p:txBody>
      </p:sp>
      <p:sp>
        <p:nvSpPr>
          <p:cNvPr id="2" name="Holder 2"/>
          <p:cNvSpPr>
            <a:spLocks noGrp="1"/>
          </p:cNvSpPr>
          <p:nvPr>
            <p:ph type="title"/>
          </p:nvPr>
        </p:nvSpPr>
        <p:spPr/>
        <p:txBody>
          <a:bodyPr lIns="0" tIns="0" rIns="0" bIns="0"/>
          <a:lstStyle>
            <a:lvl1pPr>
              <a:defRPr sz="3200" b="1" i="0">
                <a:solidFill>
                  <a:srgbClr val="453D36"/>
                </a:solidFill>
                <a:latin typeface="黑体"/>
                <a:cs typeface="黑体"/>
              </a:defRPr>
            </a:lvl1pPr>
          </a:lstStyle>
          <a:p>
            <a:endParaRPr/>
          </a:p>
        </p:txBody>
      </p:sp>
      <p:sp>
        <p:nvSpPr>
          <p:cNvPr id="3" name="Holder 3"/>
          <p:cNvSpPr>
            <a:spLocks noGrp="1"/>
          </p:cNvSpPr>
          <p:nvPr>
            <p:ph sz="half" idx="2"/>
          </p:nvPr>
        </p:nvSpPr>
        <p:spPr>
          <a:xfrm>
            <a:off x="1353255" y="1245236"/>
            <a:ext cx="5204629" cy="307777"/>
          </a:xfrm>
          <a:prstGeom prst="rect">
            <a:avLst/>
          </a:prstGeom>
        </p:spPr>
        <p:txBody>
          <a:bodyPr wrap="square" lIns="0" tIns="0" rIns="0" bIns="0">
            <a:spAutoFit/>
          </a:bodyPr>
          <a:lstStyle>
            <a:lvl1pPr>
              <a:defRPr sz="2000" b="1" i="0">
                <a:solidFill>
                  <a:srgbClr val="C00000"/>
                </a:solidFill>
                <a:latin typeface="微软雅黑"/>
                <a:cs typeface="微软雅黑"/>
              </a:defRPr>
            </a:lvl1pPr>
          </a:lstStyle>
          <a:p>
            <a:endParaRPr/>
          </a:p>
        </p:txBody>
      </p:sp>
      <p:sp>
        <p:nvSpPr>
          <p:cNvPr id="4" name="Holder 4"/>
          <p:cNvSpPr>
            <a:spLocks noGrp="1"/>
          </p:cNvSpPr>
          <p:nvPr>
            <p:ph sz="half" idx="3"/>
          </p:nvPr>
        </p:nvSpPr>
        <p:spPr>
          <a:xfrm>
            <a:off x="6711635" y="1091058"/>
            <a:ext cx="3733202" cy="307777"/>
          </a:xfrm>
          <a:prstGeom prst="rect">
            <a:avLst/>
          </a:prstGeom>
        </p:spPr>
        <p:txBody>
          <a:bodyPr wrap="square" lIns="0" tIns="0" rIns="0" bIns="0">
            <a:spAutoFit/>
          </a:bodyPr>
          <a:lstStyle>
            <a:lvl1pPr>
              <a:defRPr sz="2000" b="1" i="0">
                <a:solidFill>
                  <a:srgbClr val="C00000"/>
                </a:solidFill>
                <a:latin typeface="宋体"/>
                <a:cs typeface="宋体"/>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68717656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200" b="1" i="0">
                <a:solidFill>
                  <a:srgbClr val="453D36"/>
                </a:solidFill>
                <a:latin typeface="黑体"/>
                <a:cs typeface="黑体"/>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78194903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84488215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7421299"/>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914876" y="2130426"/>
            <a:ext cx="10368598" cy="492443"/>
          </a:xfrm>
        </p:spPr>
        <p:txBody>
          <a:bodyPr/>
          <a:lstStyle/>
          <a:p>
            <a:r>
              <a:rPr lang="fr-FR" smtClean="0"/>
              <a:t>Cliquez pour modifier le style du titre</a:t>
            </a:r>
            <a:endParaRPr lang="fr-CA"/>
          </a:p>
        </p:txBody>
      </p:sp>
      <p:sp>
        <p:nvSpPr>
          <p:cNvPr id="3" name="Sous-titre 2"/>
          <p:cNvSpPr>
            <a:spLocks noGrp="1"/>
          </p:cNvSpPr>
          <p:nvPr>
            <p:ph type="subTitle" idx="1"/>
          </p:nvPr>
        </p:nvSpPr>
        <p:spPr>
          <a:xfrm>
            <a:off x="1829753" y="3886200"/>
            <a:ext cx="8538845" cy="276999"/>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CA"/>
          </a:p>
        </p:txBody>
      </p:sp>
      <p:sp>
        <p:nvSpPr>
          <p:cNvPr id="4" name="Espace réservé de la date 3"/>
          <p:cNvSpPr>
            <a:spLocks noGrp="1"/>
          </p:cNvSpPr>
          <p:nvPr>
            <p:ph type="dt" sz="half" idx="10"/>
          </p:nvPr>
        </p:nvSpPr>
        <p:spPr/>
        <p:txBody>
          <a:bodyPr/>
          <a:lstStyle>
            <a:lvl1pPr>
              <a:defRPr/>
            </a:lvl1pPr>
          </a:lstStyle>
          <a:p>
            <a:pPr>
              <a:defRPr/>
            </a:pPr>
            <a:fld id="{95027449-F16B-40FA-8E15-C5BC0A9264D6}" type="datetimeFigureOut">
              <a:rPr lang="fr-FR">
                <a:solidFill>
                  <a:prstClr val="black">
                    <a:tint val="75000"/>
                  </a:prstClr>
                </a:solidFill>
              </a:rPr>
              <a:pPr>
                <a:defRPr/>
              </a:pPr>
              <a:t>23/08/2025</a:t>
            </a:fld>
            <a:endParaRPr lang="fr-CA">
              <a:solidFill>
                <a:prstClr val="black">
                  <a:tint val="75000"/>
                </a:prstClr>
              </a:solidFill>
            </a:endParaRPr>
          </a:p>
        </p:txBody>
      </p:sp>
      <p:sp>
        <p:nvSpPr>
          <p:cNvPr id="5" name="Espace réservé du pied de page 4"/>
          <p:cNvSpPr>
            <a:spLocks noGrp="1"/>
          </p:cNvSpPr>
          <p:nvPr>
            <p:ph type="ftr" sz="quarter" idx="11"/>
          </p:nvPr>
        </p:nvSpPr>
        <p:spPr/>
        <p:txBody>
          <a:bodyPr/>
          <a:lstStyle>
            <a:lvl1pPr>
              <a:defRPr/>
            </a:lvl1pPr>
          </a:lstStyle>
          <a:p>
            <a:pPr>
              <a:defRPr/>
            </a:pPr>
            <a:endParaRPr lang="fr-CA">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lvl1pPr>
              <a:defRPr/>
            </a:lvl1pPr>
          </a:lstStyle>
          <a:p>
            <a:pPr>
              <a:defRPr/>
            </a:pPr>
            <a:fld id="{8EFCBCF0-2456-422C-94CF-E1933E233F10}" type="slidenum">
              <a:rPr lang="fr-CA" altLang="zh-CN">
                <a:solidFill>
                  <a:prstClr val="black">
                    <a:tint val="75000"/>
                  </a:prstClr>
                </a:solidFill>
              </a:rPr>
              <a:pPr>
                <a:defRPr/>
              </a:pPr>
              <a:t>‹#›</a:t>
            </a:fld>
            <a:endParaRPr lang="fr-CA" altLang="zh-CN">
              <a:solidFill>
                <a:prstClr val="black">
                  <a:tint val="75000"/>
                </a:prstClr>
              </a:solidFill>
            </a:endParaRPr>
          </a:p>
        </p:txBody>
      </p:sp>
    </p:spTree>
    <p:extLst>
      <p:ext uri="{BB962C8B-B14F-4D97-AF65-F5344CB8AC3E}">
        <p14:creationId xmlns:p14="http://schemas.microsoft.com/office/powerpoint/2010/main" val="7594299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
        <p:nvSpPr>
          <p:cNvPr id="9" name="矩形 8"/>
          <p:cNvSpPr/>
          <p:nvPr userDrawn="1"/>
        </p:nvSpPr>
        <p:spPr>
          <a:xfrm>
            <a:off x="14499" y="0"/>
            <a:ext cx="12313368"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userDrawn="1"/>
        </p:nvSpPr>
        <p:spPr>
          <a:xfrm>
            <a:off x="842591" y="404664"/>
            <a:ext cx="216024" cy="43204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1202631" y="404664"/>
            <a:ext cx="3384376" cy="432048"/>
          </a:xfrm>
          <a:prstGeom prst="rect">
            <a:avLst/>
          </a:prstGeom>
          <a:solidFill>
            <a:schemeClr val="accent1"/>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黑体" panose="02010609060101010101" pitchFamily="49" charset="-122"/>
                <a:ea typeface="黑体" panose="02010609060101010101" pitchFamily="49" charset="-122"/>
              </a:rPr>
              <a:t>第七章</a:t>
            </a:r>
            <a:r>
              <a:rPr lang="en-US" altLang="zh-CN"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现代物流发展趋势</a:t>
            </a:r>
            <a:endParaRPr lang="zh-CN" altLang="en-US" sz="2000" b="1" dirty="0">
              <a:latin typeface="黑体" panose="02010609060101010101" pitchFamily="49" charset="-122"/>
              <a:ea typeface="黑体" panose="02010609060101010101" pitchFamily="49" charset="-122"/>
            </a:endParaRPr>
          </a:p>
        </p:txBody>
      </p:sp>
      <p:grpSp>
        <p:nvGrpSpPr>
          <p:cNvPr id="3" name="组合 2"/>
          <p:cNvGrpSpPr/>
          <p:nvPr userDrawn="1"/>
        </p:nvGrpSpPr>
        <p:grpSpPr>
          <a:xfrm>
            <a:off x="7975816" y="1916832"/>
            <a:ext cx="2371831" cy="1542917"/>
            <a:chOff x="7975816" y="1916832"/>
            <a:chExt cx="2371831" cy="1542917"/>
          </a:xfrm>
          <a:solidFill>
            <a:schemeClr val="accent4">
              <a:lumMod val="60000"/>
              <a:lumOff val="40000"/>
            </a:schemeClr>
          </a:solidFill>
        </p:grpSpPr>
        <p:sp>
          <p:nvSpPr>
            <p:cNvPr id="17" name="矩形 16"/>
            <p:cNvSpPr/>
            <p:nvPr userDrawn="1"/>
          </p:nvSpPr>
          <p:spPr>
            <a:xfrm>
              <a:off x="7975816" y="1916832"/>
              <a:ext cx="2371831" cy="1542917"/>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userDrawn="1"/>
          </p:nvSpPr>
          <p:spPr>
            <a:xfrm>
              <a:off x="7984359" y="2104980"/>
              <a:ext cx="2291280" cy="1107996"/>
            </a:xfrm>
            <a:prstGeom prst="rect">
              <a:avLst/>
            </a:prstGeom>
            <a:grpFill/>
          </p:spPr>
          <p:txBody>
            <a:bodyPr wrap="square" rtlCol="0">
              <a:spAutoFit/>
            </a:bodyPr>
            <a:lstStyle/>
            <a:p>
              <a:pPr algn="ctr">
                <a:lnSpc>
                  <a:spcPct val="150000"/>
                </a:lnSpc>
              </a:pPr>
              <a:r>
                <a:rPr lang="zh-CN" altLang="en-US" sz="2400" dirty="0" smtClean="0">
                  <a:latin typeface="汉仪综艺体简" pitchFamily="2" charset="-122"/>
                  <a:ea typeface="汉仪综艺体简" pitchFamily="2" charset="-122"/>
                </a:rPr>
                <a:t>第二节</a:t>
              </a:r>
              <a:endParaRPr lang="en-US" altLang="zh-CN" sz="1000" baseline="0" dirty="0" smtClean="0"/>
            </a:p>
            <a:p>
              <a:pPr algn="ctr">
                <a:lnSpc>
                  <a:spcPct val="150000"/>
                </a:lnSpc>
              </a:pPr>
              <a:r>
                <a:rPr lang="zh-CN" altLang="en-US" sz="2000" b="1" dirty="0" smtClean="0"/>
                <a:t>冷链物流</a:t>
              </a:r>
              <a:endParaRPr lang="zh-CN" altLang="en-US" sz="2000" b="1" dirty="0"/>
            </a:p>
          </p:txBody>
        </p:sp>
      </p:grpSp>
      <p:grpSp>
        <p:nvGrpSpPr>
          <p:cNvPr id="5" name="组合 4"/>
          <p:cNvGrpSpPr/>
          <p:nvPr userDrawn="1"/>
        </p:nvGrpSpPr>
        <p:grpSpPr>
          <a:xfrm>
            <a:off x="5523111" y="3573016"/>
            <a:ext cx="2376264" cy="1542917"/>
            <a:chOff x="5523111" y="3573016"/>
            <a:chExt cx="2376264" cy="1542917"/>
          </a:xfrm>
        </p:grpSpPr>
        <p:sp>
          <p:nvSpPr>
            <p:cNvPr id="16" name="矩形 15"/>
            <p:cNvSpPr/>
            <p:nvPr userDrawn="1"/>
          </p:nvSpPr>
          <p:spPr>
            <a:xfrm>
              <a:off x="5523111" y="3573016"/>
              <a:ext cx="2371831" cy="1542917"/>
            </a:xfrm>
            <a:prstGeom prst="rect">
              <a:avLst/>
            </a:prstGeom>
            <a:solidFill>
              <a:srgbClr val="92CE0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userDrawn="1"/>
          </p:nvSpPr>
          <p:spPr>
            <a:xfrm>
              <a:off x="5608095" y="3717032"/>
              <a:ext cx="2291280" cy="1107996"/>
            </a:xfrm>
            <a:prstGeom prst="rect">
              <a:avLst/>
            </a:prstGeom>
            <a:noFill/>
          </p:spPr>
          <p:txBody>
            <a:bodyPr wrap="square" rtlCol="0">
              <a:spAutoFit/>
            </a:bodyPr>
            <a:lstStyle/>
            <a:p>
              <a:pPr algn="ctr">
                <a:lnSpc>
                  <a:spcPct val="150000"/>
                </a:lnSpc>
              </a:pPr>
              <a:r>
                <a:rPr lang="zh-CN" altLang="en-US" sz="2400" dirty="0" smtClean="0">
                  <a:latin typeface="汉仪综艺体简" pitchFamily="2" charset="-122"/>
                  <a:ea typeface="汉仪综艺体简" pitchFamily="2" charset="-122"/>
                </a:rPr>
                <a:t>第三节</a:t>
              </a:r>
              <a:r>
                <a:rPr lang="zh-CN" altLang="en-US" sz="2400" baseline="0" dirty="0" smtClean="0">
                  <a:latin typeface="汉仪综艺体简" pitchFamily="2" charset="-122"/>
                  <a:ea typeface="汉仪综艺体简" pitchFamily="2" charset="-122"/>
                </a:rPr>
                <a:t>    </a:t>
              </a:r>
              <a:endParaRPr lang="en-US" altLang="zh-CN" sz="2400" baseline="0" dirty="0" smtClean="0">
                <a:latin typeface="汉仪综艺体简" pitchFamily="2" charset="-122"/>
                <a:ea typeface="汉仪综艺体简" pitchFamily="2" charset="-122"/>
              </a:endParaRPr>
            </a:p>
            <a:p>
              <a:endParaRPr lang="en-US" altLang="zh-CN" sz="1000" b="0" baseline="0" dirty="0" smtClean="0"/>
            </a:p>
            <a:p>
              <a:pPr algn="ctr"/>
              <a:r>
                <a:rPr lang="zh-CN" altLang="en-US" sz="2000" b="1" dirty="0" smtClean="0"/>
                <a:t>电子商务与物流</a:t>
              </a:r>
              <a:endParaRPr lang="zh-CN" altLang="en-US" sz="2000" b="1" dirty="0"/>
            </a:p>
          </p:txBody>
        </p:sp>
      </p:grpSp>
      <p:pic>
        <p:nvPicPr>
          <p:cNvPr id="307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94719" y="1920314"/>
            <a:ext cx="3231719" cy="316835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矩形 5">
            <a:hlinkClick r:id="rId3" action="ppaction://hlinksldjump"/>
          </p:cNvPr>
          <p:cNvSpPr/>
          <p:nvPr userDrawn="1"/>
        </p:nvSpPr>
        <p:spPr bwMode="auto">
          <a:xfrm>
            <a:off x="7971383" y="1916832"/>
            <a:ext cx="2376264" cy="1584176"/>
          </a:xfrm>
          <a:prstGeom prst="rect">
            <a:avLst/>
          </a:prstGeom>
          <a:solidFill>
            <a:schemeClr val="accent1">
              <a:alpha val="0"/>
            </a:schemeClr>
          </a:solidFill>
          <a:ln w="19050" cmpd="sng">
            <a:noFill/>
            <a:round/>
          </a:ln>
          <a:effectLst>
            <a:outerShdw dist="25400" dir="5400000" algn="ctr" rotWithShape="0">
              <a:srgbClr val="000000">
                <a:alpha val="50000"/>
              </a:srgbClr>
            </a:outerShdw>
          </a:effectLst>
        </p:spPr>
        <p:txBody>
          <a:bodyPr wrap="none" rtlCol="0" anchor="ctr"/>
          <a:lstStyle/>
          <a:p>
            <a:pPr marL="0" marR="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15" name="矩形 14">
            <a:hlinkClick r:id="rId4" action="ppaction://hlinksldjump"/>
          </p:cNvPr>
          <p:cNvSpPr/>
          <p:nvPr userDrawn="1"/>
        </p:nvSpPr>
        <p:spPr bwMode="auto">
          <a:xfrm>
            <a:off x="5518678" y="3552386"/>
            <a:ext cx="2376264" cy="1584176"/>
          </a:xfrm>
          <a:prstGeom prst="rect">
            <a:avLst/>
          </a:prstGeom>
          <a:solidFill>
            <a:schemeClr val="accent1">
              <a:alpha val="0"/>
            </a:schemeClr>
          </a:solidFill>
          <a:ln w="19050" cmpd="sng">
            <a:noFill/>
            <a:round/>
          </a:ln>
          <a:effectLst>
            <a:outerShdw dist="25400" dir="5400000" algn="ctr" rotWithShape="0">
              <a:srgbClr val="000000">
                <a:alpha val="50000"/>
              </a:srgbClr>
            </a:outerShdw>
          </a:effectLst>
        </p:spPr>
        <p:txBody>
          <a:bodyPr wrap="none" rtlCol="0" anchor="ctr"/>
          <a:lstStyle/>
          <a:p>
            <a:pPr marL="0" marR="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微软雅黑" panose="020B0503020204020204" charset="-122"/>
            </a:endParaRPr>
          </a:p>
        </p:txBody>
      </p:sp>
      <p:grpSp>
        <p:nvGrpSpPr>
          <p:cNvPr id="18" name="组合 17"/>
          <p:cNvGrpSpPr/>
          <p:nvPr userDrawn="1"/>
        </p:nvGrpSpPr>
        <p:grpSpPr>
          <a:xfrm>
            <a:off x="5511915" y="1916832"/>
            <a:ext cx="2371831" cy="1542917"/>
            <a:chOff x="7975816" y="1916832"/>
            <a:chExt cx="2371831" cy="1542917"/>
          </a:xfrm>
        </p:grpSpPr>
        <p:sp>
          <p:nvSpPr>
            <p:cNvPr id="19" name="矩形 18"/>
            <p:cNvSpPr/>
            <p:nvPr userDrawn="1"/>
          </p:nvSpPr>
          <p:spPr>
            <a:xfrm>
              <a:off x="7975816" y="1916832"/>
              <a:ext cx="2371831" cy="1542917"/>
            </a:xfrm>
            <a:prstGeom prst="rect">
              <a:avLst/>
            </a:prstGeom>
            <a:solidFill>
              <a:schemeClr val="accent6">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3"/>
            <p:cNvSpPr txBox="1"/>
            <p:nvPr userDrawn="1"/>
          </p:nvSpPr>
          <p:spPr>
            <a:xfrm>
              <a:off x="7984359" y="2104980"/>
              <a:ext cx="2291280" cy="1107996"/>
            </a:xfrm>
            <a:prstGeom prst="rect">
              <a:avLst/>
            </a:prstGeom>
            <a:noFill/>
          </p:spPr>
          <p:txBody>
            <a:bodyPr wrap="square" rtlCol="0">
              <a:spAutoFit/>
            </a:bodyPr>
            <a:lstStyle/>
            <a:p>
              <a:pPr algn="ctr">
                <a:lnSpc>
                  <a:spcPct val="150000"/>
                </a:lnSpc>
              </a:pPr>
              <a:r>
                <a:rPr lang="zh-CN" altLang="en-US" sz="2400" dirty="0" smtClean="0">
                  <a:latin typeface="汉仪综艺体简" pitchFamily="2" charset="-122"/>
                  <a:ea typeface="汉仪综艺体简" pitchFamily="2" charset="-122"/>
                </a:rPr>
                <a:t>第一节</a:t>
              </a:r>
              <a:endParaRPr lang="en-US" altLang="zh-CN" sz="1000" baseline="0" dirty="0" smtClean="0"/>
            </a:p>
            <a:p>
              <a:pPr algn="ctr">
                <a:lnSpc>
                  <a:spcPct val="150000"/>
                </a:lnSpc>
              </a:pPr>
              <a:r>
                <a:rPr lang="zh-CN" altLang="en-US" sz="2000" b="1" dirty="0" smtClean="0"/>
                <a:t>绿色物流</a:t>
              </a:r>
              <a:endParaRPr lang="zh-CN" altLang="en-US" sz="2000" b="1" dirty="0"/>
            </a:p>
          </p:txBody>
        </p:sp>
      </p:grpSp>
      <p:sp>
        <p:nvSpPr>
          <p:cNvPr id="22" name="矩形 21">
            <a:hlinkClick r:id="rId5" action="ppaction://hlinksldjump"/>
          </p:cNvPr>
          <p:cNvSpPr/>
          <p:nvPr userDrawn="1"/>
        </p:nvSpPr>
        <p:spPr bwMode="auto">
          <a:xfrm>
            <a:off x="5523111" y="1916832"/>
            <a:ext cx="2376264" cy="1584176"/>
          </a:xfrm>
          <a:prstGeom prst="rect">
            <a:avLst/>
          </a:prstGeom>
          <a:solidFill>
            <a:schemeClr val="accent1">
              <a:alpha val="0"/>
            </a:schemeClr>
          </a:solidFill>
          <a:ln w="19050" cmpd="sng">
            <a:noFill/>
            <a:round/>
          </a:ln>
          <a:effectLst>
            <a:outerShdw dist="25400" dir="5400000" algn="ctr" rotWithShape="0">
              <a:srgbClr val="000000">
                <a:alpha val="50000"/>
              </a:srgbClr>
            </a:outerShdw>
          </a:effectLst>
        </p:spPr>
        <p:txBody>
          <a:bodyPr wrap="none" rtlCol="0" anchor="ctr"/>
          <a:lstStyle/>
          <a:p>
            <a:pPr marL="0" marR="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微软雅黑" panose="020B0503020204020204" charset="-122"/>
            </a:endParaRPr>
          </a:p>
        </p:txBody>
      </p:sp>
      <p:grpSp>
        <p:nvGrpSpPr>
          <p:cNvPr id="23" name="组合 22"/>
          <p:cNvGrpSpPr/>
          <p:nvPr userDrawn="1"/>
        </p:nvGrpSpPr>
        <p:grpSpPr>
          <a:xfrm>
            <a:off x="7980249" y="3573016"/>
            <a:ext cx="2376264" cy="1542917"/>
            <a:chOff x="5523111" y="3573016"/>
            <a:chExt cx="2376264" cy="1542917"/>
          </a:xfrm>
          <a:solidFill>
            <a:srgbClr val="00B0F0"/>
          </a:solidFill>
        </p:grpSpPr>
        <p:sp>
          <p:nvSpPr>
            <p:cNvPr id="24" name="矩形 23"/>
            <p:cNvSpPr/>
            <p:nvPr userDrawn="1"/>
          </p:nvSpPr>
          <p:spPr>
            <a:xfrm>
              <a:off x="5523111" y="3573016"/>
              <a:ext cx="2371831" cy="1542917"/>
            </a:xfrm>
            <a:prstGeom prst="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0"/>
            <p:cNvSpPr txBox="1"/>
            <p:nvPr userDrawn="1"/>
          </p:nvSpPr>
          <p:spPr>
            <a:xfrm>
              <a:off x="5608095" y="3717032"/>
              <a:ext cx="2291280" cy="1107996"/>
            </a:xfrm>
            <a:prstGeom prst="rect">
              <a:avLst/>
            </a:prstGeom>
            <a:grpFill/>
          </p:spPr>
          <p:txBody>
            <a:bodyPr wrap="square" rtlCol="0">
              <a:spAutoFit/>
            </a:bodyPr>
            <a:lstStyle/>
            <a:p>
              <a:pPr algn="ctr">
                <a:lnSpc>
                  <a:spcPct val="150000"/>
                </a:lnSpc>
              </a:pPr>
              <a:r>
                <a:rPr lang="zh-CN" altLang="en-US" sz="2400" dirty="0" smtClean="0">
                  <a:latin typeface="汉仪综艺体简" pitchFamily="2" charset="-122"/>
                  <a:ea typeface="汉仪综艺体简" pitchFamily="2" charset="-122"/>
                </a:rPr>
                <a:t>第四节</a:t>
              </a:r>
              <a:r>
                <a:rPr lang="zh-CN" altLang="en-US" sz="2400" baseline="0" dirty="0" smtClean="0">
                  <a:latin typeface="汉仪综艺体简" pitchFamily="2" charset="-122"/>
                  <a:ea typeface="汉仪综艺体简" pitchFamily="2" charset="-122"/>
                </a:rPr>
                <a:t>    </a:t>
              </a:r>
              <a:endParaRPr lang="en-US" altLang="zh-CN" sz="2400" baseline="0" dirty="0" smtClean="0">
                <a:latin typeface="汉仪综艺体简" pitchFamily="2" charset="-122"/>
                <a:ea typeface="汉仪综艺体简" pitchFamily="2" charset="-122"/>
              </a:endParaRPr>
            </a:p>
            <a:p>
              <a:endParaRPr lang="en-US" altLang="zh-CN" sz="1000" b="0" baseline="0" dirty="0" smtClean="0"/>
            </a:p>
            <a:p>
              <a:pPr algn="ctr"/>
              <a:r>
                <a:rPr lang="zh-CN" altLang="en-US" sz="2000" b="1" dirty="0" smtClean="0"/>
                <a:t>物流金融</a:t>
              </a:r>
              <a:endParaRPr lang="zh-CN" altLang="en-US" sz="2000" b="1" dirty="0"/>
            </a:p>
          </p:txBody>
        </p:sp>
      </p:grpSp>
      <p:sp>
        <p:nvSpPr>
          <p:cNvPr id="26" name="矩形 25">
            <a:hlinkClick r:id="" action="ppaction://noaction"/>
          </p:cNvPr>
          <p:cNvSpPr/>
          <p:nvPr userDrawn="1"/>
        </p:nvSpPr>
        <p:spPr bwMode="auto">
          <a:xfrm>
            <a:off x="7975816" y="3573016"/>
            <a:ext cx="2376264" cy="1584176"/>
          </a:xfrm>
          <a:prstGeom prst="rect">
            <a:avLst/>
          </a:prstGeom>
          <a:solidFill>
            <a:schemeClr val="accent1">
              <a:alpha val="0"/>
            </a:schemeClr>
          </a:solidFill>
          <a:ln w="19050" cmpd="sng">
            <a:noFill/>
            <a:round/>
          </a:ln>
          <a:effectLst>
            <a:outerShdw dist="25400" dir="5400000" algn="ctr" rotWithShape="0">
              <a:srgbClr val="000000">
                <a:alpha val="50000"/>
              </a:srgbClr>
            </a:outerShdw>
          </a:effectLst>
        </p:spPr>
        <p:txBody>
          <a:bodyPr wrap="none" rtlCol="0" anchor="ctr"/>
          <a:lstStyle/>
          <a:p>
            <a:pPr marL="0" marR="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par>
                                <p:cTn id="20" presetID="53" presetClass="entr" presetSubtype="16"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500" fill="hold"/>
                                        <p:tgtEl>
                                          <p:spTgt spid="23"/>
                                        </p:tgtEl>
                                        <p:attrNameLst>
                                          <p:attrName>ppt_w</p:attrName>
                                        </p:attrNameLst>
                                      </p:cBhvr>
                                      <p:tavLst>
                                        <p:tav tm="0">
                                          <p:val>
                                            <p:fltVal val="0"/>
                                          </p:val>
                                        </p:tav>
                                        <p:tav tm="100000">
                                          <p:val>
                                            <p:strVal val="#ppt_w"/>
                                          </p:val>
                                        </p:tav>
                                      </p:tavLst>
                                    </p:anim>
                                    <p:anim calcmode="lin" valueType="num">
                                      <p:cBhvr>
                                        <p:cTn id="23" dur="500" fill="hold"/>
                                        <p:tgtEl>
                                          <p:spTgt spid="23"/>
                                        </p:tgtEl>
                                        <p:attrNameLst>
                                          <p:attrName>ppt_h</p:attrName>
                                        </p:attrNameLst>
                                      </p:cBhvr>
                                      <p:tavLst>
                                        <p:tav tm="0">
                                          <p:val>
                                            <p:fltVal val="0"/>
                                          </p:val>
                                        </p:tav>
                                        <p:tav tm="100000">
                                          <p:val>
                                            <p:strVal val="#ppt_h"/>
                                          </p:val>
                                        </p:tav>
                                      </p:tavLst>
                                    </p:anim>
                                    <p:animEffect transition="in" filter="fade">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12198350" cy="6858000"/>
          </a:xfrm>
          <a:prstGeom prst="rect">
            <a:avLst/>
          </a:prstGeom>
          <a:blipFill>
            <a:blip r:embed="rId2" cstate="print"/>
            <a:stretch>
              <a:fillRect/>
            </a:stretch>
          </a:blipFill>
        </p:spPr>
        <p:txBody>
          <a:bodyPr wrap="square" lIns="0" tIns="0" rIns="0" bIns="0" rtlCol="0"/>
          <a:lstStyle/>
          <a:p>
            <a:endParaRPr smtClean="0">
              <a:solidFill>
                <a:prstClr val="black"/>
              </a:solidFill>
            </a:endParaRPr>
          </a:p>
        </p:txBody>
      </p:sp>
      <p:sp>
        <p:nvSpPr>
          <p:cNvPr id="17" name="bk object 17"/>
          <p:cNvSpPr/>
          <p:nvPr/>
        </p:nvSpPr>
        <p:spPr>
          <a:xfrm>
            <a:off x="0" y="567239"/>
            <a:ext cx="12198350" cy="6045200"/>
          </a:xfrm>
          <a:prstGeom prst="rect">
            <a:avLst/>
          </a:prstGeom>
          <a:blipFill>
            <a:blip r:embed="rId3" cstate="print"/>
            <a:stretch>
              <a:fillRect/>
            </a:stretch>
          </a:blipFill>
        </p:spPr>
        <p:txBody>
          <a:bodyPr wrap="square" lIns="0" tIns="0" rIns="0" bIns="0" rtlCol="0"/>
          <a:lstStyle/>
          <a:p>
            <a:endParaRPr smtClean="0">
              <a:solidFill>
                <a:prstClr val="black"/>
              </a:solidFill>
            </a:endParaRPr>
          </a:p>
        </p:txBody>
      </p:sp>
      <p:sp>
        <p:nvSpPr>
          <p:cNvPr id="2" name="Holder 2"/>
          <p:cNvSpPr>
            <a:spLocks noGrp="1"/>
          </p:cNvSpPr>
          <p:nvPr>
            <p:ph type="ctrTitle"/>
          </p:nvPr>
        </p:nvSpPr>
        <p:spPr>
          <a:xfrm>
            <a:off x="1464044" y="2712110"/>
            <a:ext cx="9270263" cy="939800"/>
          </a:xfrm>
          <a:prstGeom prst="rect">
            <a:avLst/>
          </a:prstGeom>
        </p:spPr>
        <p:txBody>
          <a:bodyPr wrap="square" lIns="0" tIns="0" rIns="0" bIns="0">
            <a:spAutoFit/>
          </a:bodyPr>
          <a:lstStyle>
            <a:lvl1pPr>
              <a:defRPr sz="6000" b="1" i="0">
                <a:solidFill>
                  <a:schemeClr val="bg1"/>
                </a:solidFill>
                <a:latin typeface="微软雅黑"/>
                <a:cs typeface="微软雅黑"/>
              </a:defRPr>
            </a:lvl1pPr>
          </a:lstStyle>
          <a:p>
            <a:endParaRPr/>
          </a:p>
        </p:txBody>
      </p:sp>
      <p:sp>
        <p:nvSpPr>
          <p:cNvPr id="3" name="Holder 3"/>
          <p:cNvSpPr>
            <a:spLocks noGrp="1"/>
          </p:cNvSpPr>
          <p:nvPr>
            <p:ph type="subTitle" idx="4"/>
          </p:nvPr>
        </p:nvSpPr>
        <p:spPr>
          <a:xfrm>
            <a:off x="1829753" y="3840480"/>
            <a:ext cx="8538845"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29681601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12198350" cy="6858000"/>
          </a:xfrm>
          <a:prstGeom prst="rect">
            <a:avLst/>
          </a:prstGeom>
          <a:blipFill>
            <a:blip r:embed="rId2" cstate="print"/>
            <a:stretch>
              <a:fillRect/>
            </a:stretch>
          </a:blipFill>
        </p:spPr>
        <p:txBody>
          <a:bodyPr wrap="square" lIns="0" tIns="0" rIns="0" bIns="0" rtlCol="0"/>
          <a:lstStyle/>
          <a:p>
            <a:endParaRPr smtClean="0">
              <a:solidFill>
                <a:prstClr val="black"/>
              </a:solidFill>
            </a:endParaRPr>
          </a:p>
        </p:txBody>
      </p:sp>
      <p:sp>
        <p:nvSpPr>
          <p:cNvPr id="17" name="bk object 17"/>
          <p:cNvSpPr/>
          <p:nvPr/>
        </p:nvSpPr>
        <p:spPr>
          <a:xfrm>
            <a:off x="0" y="460249"/>
            <a:ext cx="814493" cy="448309"/>
          </a:xfrm>
          <a:custGeom>
            <a:avLst/>
            <a:gdLst/>
            <a:ahLst/>
            <a:cxnLst/>
            <a:rect l="l" t="t" r="r" b="b"/>
            <a:pathLst>
              <a:path w="814069" h="448309">
                <a:moveTo>
                  <a:pt x="638556" y="448055"/>
                </a:moveTo>
                <a:lnTo>
                  <a:pt x="0" y="448055"/>
                </a:lnTo>
                <a:lnTo>
                  <a:pt x="0" y="0"/>
                </a:lnTo>
                <a:lnTo>
                  <a:pt x="638556" y="0"/>
                </a:lnTo>
                <a:lnTo>
                  <a:pt x="813816" y="224027"/>
                </a:lnTo>
                <a:lnTo>
                  <a:pt x="638556" y="448055"/>
                </a:lnTo>
                <a:close/>
              </a:path>
            </a:pathLst>
          </a:custGeom>
          <a:solidFill>
            <a:srgbClr val="2C4896"/>
          </a:solidFill>
        </p:spPr>
        <p:txBody>
          <a:bodyPr wrap="square" lIns="0" tIns="0" rIns="0" bIns="0" rtlCol="0"/>
          <a:lstStyle/>
          <a:p>
            <a:endParaRPr smtClean="0">
              <a:solidFill>
                <a:prstClr val="black"/>
              </a:solidFill>
            </a:endParaRPr>
          </a:p>
        </p:txBody>
      </p:sp>
      <p:sp>
        <p:nvSpPr>
          <p:cNvPr id="18" name="bk object 18"/>
          <p:cNvSpPr/>
          <p:nvPr/>
        </p:nvSpPr>
        <p:spPr>
          <a:xfrm>
            <a:off x="0" y="199644"/>
            <a:ext cx="1290357" cy="203200"/>
          </a:xfrm>
          <a:custGeom>
            <a:avLst/>
            <a:gdLst/>
            <a:ahLst/>
            <a:cxnLst/>
            <a:rect l="l" t="t" r="r" b="b"/>
            <a:pathLst>
              <a:path w="1289685" h="203200">
                <a:moveTo>
                  <a:pt x="1211580" y="202691"/>
                </a:moveTo>
                <a:lnTo>
                  <a:pt x="0" y="202691"/>
                </a:lnTo>
                <a:lnTo>
                  <a:pt x="0" y="0"/>
                </a:lnTo>
                <a:lnTo>
                  <a:pt x="1211580" y="0"/>
                </a:lnTo>
                <a:lnTo>
                  <a:pt x="1289304" y="102107"/>
                </a:lnTo>
                <a:lnTo>
                  <a:pt x="1211580" y="202691"/>
                </a:lnTo>
                <a:close/>
              </a:path>
            </a:pathLst>
          </a:custGeom>
          <a:solidFill>
            <a:srgbClr val="D90844"/>
          </a:solidFill>
        </p:spPr>
        <p:txBody>
          <a:bodyPr wrap="square" lIns="0" tIns="0" rIns="0" bIns="0" rtlCol="0"/>
          <a:lstStyle/>
          <a:p>
            <a:endParaRPr smtClean="0">
              <a:solidFill>
                <a:prstClr val="black"/>
              </a:solidFill>
            </a:endParaRPr>
          </a:p>
        </p:txBody>
      </p:sp>
      <p:sp>
        <p:nvSpPr>
          <p:cNvPr id="2" name="Holder 2"/>
          <p:cNvSpPr>
            <a:spLocks noGrp="1"/>
          </p:cNvSpPr>
          <p:nvPr>
            <p:ph type="title"/>
          </p:nvPr>
        </p:nvSpPr>
        <p:spPr/>
        <p:txBody>
          <a:bodyPr lIns="0" tIns="0" rIns="0" bIns="0"/>
          <a:lstStyle>
            <a:lvl1pPr>
              <a:defRPr sz="3200" b="1" i="0">
                <a:solidFill>
                  <a:schemeClr val="tx1"/>
                </a:solidFill>
                <a:latin typeface="微软雅黑"/>
                <a:cs typeface="微软雅黑"/>
              </a:defRPr>
            </a:lvl1pPr>
          </a:lstStyle>
          <a:p>
            <a:endParaRPr dirty="0"/>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686392743"/>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12198350" cy="6858000"/>
          </a:xfrm>
          <a:prstGeom prst="rect">
            <a:avLst/>
          </a:prstGeom>
          <a:blipFill>
            <a:blip r:embed="rId2" cstate="print"/>
            <a:stretch>
              <a:fillRect/>
            </a:stretch>
          </a:blipFill>
        </p:spPr>
        <p:txBody>
          <a:bodyPr wrap="square" lIns="0" tIns="0" rIns="0" bIns="0" rtlCol="0"/>
          <a:lstStyle/>
          <a:p>
            <a:endParaRPr smtClean="0">
              <a:solidFill>
                <a:prstClr val="black"/>
              </a:solidFill>
            </a:endParaRPr>
          </a:p>
        </p:txBody>
      </p:sp>
      <p:sp>
        <p:nvSpPr>
          <p:cNvPr id="17" name="bk object 17"/>
          <p:cNvSpPr/>
          <p:nvPr/>
        </p:nvSpPr>
        <p:spPr>
          <a:xfrm>
            <a:off x="0" y="460249"/>
            <a:ext cx="814493" cy="448309"/>
          </a:xfrm>
          <a:custGeom>
            <a:avLst/>
            <a:gdLst/>
            <a:ahLst/>
            <a:cxnLst/>
            <a:rect l="l" t="t" r="r" b="b"/>
            <a:pathLst>
              <a:path w="814069" h="448309">
                <a:moveTo>
                  <a:pt x="638556" y="448055"/>
                </a:moveTo>
                <a:lnTo>
                  <a:pt x="0" y="448055"/>
                </a:lnTo>
                <a:lnTo>
                  <a:pt x="0" y="0"/>
                </a:lnTo>
                <a:lnTo>
                  <a:pt x="638556" y="0"/>
                </a:lnTo>
                <a:lnTo>
                  <a:pt x="813816" y="224027"/>
                </a:lnTo>
                <a:lnTo>
                  <a:pt x="638556" y="448055"/>
                </a:lnTo>
                <a:close/>
              </a:path>
            </a:pathLst>
          </a:custGeom>
          <a:solidFill>
            <a:srgbClr val="2C4896"/>
          </a:solidFill>
        </p:spPr>
        <p:txBody>
          <a:bodyPr wrap="square" lIns="0" tIns="0" rIns="0" bIns="0" rtlCol="0"/>
          <a:lstStyle/>
          <a:p>
            <a:endParaRPr smtClean="0">
              <a:solidFill>
                <a:prstClr val="black"/>
              </a:solidFill>
            </a:endParaRPr>
          </a:p>
        </p:txBody>
      </p:sp>
      <p:sp>
        <p:nvSpPr>
          <p:cNvPr id="18" name="bk object 18"/>
          <p:cNvSpPr/>
          <p:nvPr/>
        </p:nvSpPr>
        <p:spPr>
          <a:xfrm>
            <a:off x="0" y="199644"/>
            <a:ext cx="1290357" cy="203200"/>
          </a:xfrm>
          <a:custGeom>
            <a:avLst/>
            <a:gdLst/>
            <a:ahLst/>
            <a:cxnLst/>
            <a:rect l="l" t="t" r="r" b="b"/>
            <a:pathLst>
              <a:path w="1289685" h="203200">
                <a:moveTo>
                  <a:pt x="1211580" y="202691"/>
                </a:moveTo>
                <a:lnTo>
                  <a:pt x="0" y="202691"/>
                </a:lnTo>
                <a:lnTo>
                  <a:pt x="0" y="0"/>
                </a:lnTo>
                <a:lnTo>
                  <a:pt x="1211580" y="0"/>
                </a:lnTo>
                <a:lnTo>
                  <a:pt x="1289304" y="102107"/>
                </a:lnTo>
                <a:lnTo>
                  <a:pt x="1211580" y="202691"/>
                </a:lnTo>
                <a:close/>
              </a:path>
            </a:pathLst>
          </a:custGeom>
          <a:solidFill>
            <a:srgbClr val="D90844"/>
          </a:solidFill>
        </p:spPr>
        <p:txBody>
          <a:bodyPr wrap="square" lIns="0" tIns="0" rIns="0" bIns="0" rtlCol="0"/>
          <a:lstStyle/>
          <a:p>
            <a:endParaRPr smtClean="0">
              <a:solidFill>
                <a:prstClr val="black"/>
              </a:solidFill>
            </a:endParaRPr>
          </a:p>
        </p:txBody>
      </p:sp>
      <p:sp>
        <p:nvSpPr>
          <p:cNvPr id="20" name="bk object 20"/>
          <p:cNvSpPr/>
          <p:nvPr/>
        </p:nvSpPr>
        <p:spPr>
          <a:xfrm>
            <a:off x="1485010" y="1836776"/>
            <a:ext cx="4891677" cy="3864749"/>
          </a:xfrm>
          <a:prstGeom prst="rect">
            <a:avLst/>
          </a:prstGeom>
          <a:blipFill>
            <a:blip r:embed="rId3" cstate="print"/>
            <a:stretch>
              <a:fillRect/>
            </a:stretch>
          </a:blipFill>
        </p:spPr>
        <p:txBody>
          <a:bodyPr wrap="square" lIns="0" tIns="0" rIns="0" bIns="0" rtlCol="0"/>
          <a:lstStyle/>
          <a:p>
            <a:endParaRPr smtClean="0">
              <a:solidFill>
                <a:prstClr val="black"/>
              </a:solidFill>
            </a:endParaRPr>
          </a:p>
        </p:txBody>
      </p:sp>
      <p:sp>
        <p:nvSpPr>
          <p:cNvPr id="2" name="Holder 2"/>
          <p:cNvSpPr>
            <a:spLocks noGrp="1"/>
          </p:cNvSpPr>
          <p:nvPr>
            <p:ph type="title"/>
          </p:nvPr>
        </p:nvSpPr>
        <p:spPr/>
        <p:txBody>
          <a:bodyPr lIns="0" tIns="0" rIns="0" bIns="0"/>
          <a:lstStyle>
            <a:lvl1pPr>
              <a:defRPr sz="3200" b="1" i="0">
                <a:solidFill>
                  <a:schemeClr val="tx1"/>
                </a:solidFill>
                <a:latin typeface="微软雅黑"/>
                <a:cs typeface="微软雅黑"/>
              </a:defRPr>
            </a:lvl1pPr>
          </a:lstStyle>
          <a:p>
            <a:endParaRPr/>
          </a:p>
        </p:txBody>
      </p:sp>
      <p:sp>
        <p:nvSpPr>
          <p:cNvPr id="3" name="Holder 3"/>
          <p:cNvSpPr>
            <a:spLocks noGrp="1"/>
          </p:cNvSpPr>
          <p:nvPr>
            <p:ph sz="half" idx="2"/>
          </p:nvPr>
        </p:nvSpPr>
        <p:spPr>
          <a:xfrm>
            <a:off x="609918" y="1577340"/>
            <a:ext cx="5306282"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82150" y="1577340"/>
            <a:ext cx="5306282"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125589972"/>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12198350" cy="6858000"/>
          </a:xfrm>
          <a:prstGeom prst="rect">
            <a:avLst/>
          </a:prstGeom>
          <a:blipFill>
            <a:blip r:embed="rId2" cstate="print"/>
            <a:stretch>
              <a:fillRect/>
            </a:stretch>
          </a:blipFill>
        </p:spPr>
        <p:txBody>
          <a:bodyPr wrap="square" lIns="0" tIns="0" rIns="0" bIns="0" rtlCol="0"/>
          <a:lstStyle/>
          <a:p>
            <a:endParaRPr smtClean="0">
              <a:solidFill>
                <a:prstClr val="black"/>
              </a:solidFill>
            </a:endParaRPr>
          </a:p>
        </p:txBody>
      </p:sp>
      <p:sp>
        <p:nvSpPr>
          <p:cNvPr id="17" name="bk object 17"/>
          <p:cNvSpPr/>
          <p:nvPr/>
        </p:nvSpPr>
        <p:spPr>
          <a:xfrm>
            <a:off x="0" y="460249"/>
            <a:ext cx="814493" cy="448309"/>
          </a:xfrm>
          <a:custGeom>
            <a:avLst/>
            <a:gdLst/>
            <a:ahLst/>
            <a:cxnLst/>
            <a:rect l="l" t="t" r="r" b="b"/>
            <a:pathLst>
              <a:path w="814069" h="448309">
                <a:moveTo>
                  <a:pt x="638556" y="448055"/>
                </a:moveTo>
                <a:lnTo>
                  <a:pt x="0" y="448055"/>
                </a:lnTo>
                <a:lnTo>
                  <a:pt x="0" y="0"/>
                </a:lnTo>
                <a:lnTo>
                  <a:pt x="638556" y="0"/>
                </a:lnTo>
                <a:lnTo>
                  <a:pt x="813816" y="224027"/>
                </a:lnTo>
                <a:lnTo>
                  <a:pt x="638556" y="448055"/>
                </a:lnTo>
                <a:close/>
              </a:path>
            </a:pathLst>
          </a:custGeom>
          <a:solidFill>
            <a:srgbClr val="2C4896"/>
          </a:solidFill>
        </p:spPr>
        <p:txBody>
          <a:bodyPr wrap="square" lIns="0" tIns="0" rIns="0" bIns="0" rtlCol="0"/>
          <a:lstStyle/>
          <a:p>
            <a:endParaRPr smtClean="0">
              <a:solidFill>
                <a:prstClr val="black"/>
              </a:solidFill>
            </a:endParaRPr>
          </a:p>
        </p:txBody>
      </p:sp>
      <p:sp>
        <p:nvSpPr>
          <p:cNvPr id="18" name="bk object 18"/>
          <p:cNvSpPr/>
          <p:nvPr/>
        </p:nvSpPr>
        <p:spPr>
          <a:xfrm>
            <a:off x="0" y="199644"/>
            <a:ext cx="1290357" cy="203200"/>
          </a:xfrm>
          <a:custGeom>
            <a:avLst/>
            <a:gdLst/>
            <a:ahLst/>
            <a:cxnLst/>
            <a:rect l="l" t="t" r="r" b="b"/>
            <a:pathLst>
              <a:path w="1289685" h="203200">
                <a:moveTo>
                  <a:pt x="1211580" y="202691"/>
                </a:moveTo>
                <a:lnTo>
                  <a:pt x="0" y="202691"/>
                </a:lnTo>
                <a:lnTo>
                  <a:pt x="0" y="0"/>
                </a:lnTo>
                <a:lnTo>
                  <a:pt x="1211580" y="0"/>
                </a:lnTo>
                <a:lnTo>
                  <a:pt x="1289304" y="102107"/>
                </a:lnTo>
                <a:lnTo>
                  <a:pt x="1211580" y="202691"/>
                </a:lnTo>
                <a:close/>
              </a:path>
            </a:pathLst>
          </a:custGeom>
          <a:solidFill>
            <a:srgbClr val="D90844"/>
          </a:solidFill>
        </p:spPr>
        <p:txBody>
          <a:bodyPr wrap="square" lIns="0" tIns="0" rIns="0" bIns="0" rtlCol="0"/>
          <a:lstStyle/>
          <a:p>
            <a:endParaRPr smtClean="0">
              <a:solidFill>
                <a:prstClr val="black"/>
              </a:solidFill>
            </a:endParaRPr>
          </a:p>
        </p:txBody>
      </p:sp>
      <p:sp>
        <p:nvSpPr>
          <p:cNvPr id="2" name="Holder 2"/>
          <p:cNvSpPr>
            <a:spLocks noGrp="1"/>
          </p:cNvSpPr>
          <p:nvPr>
            <p:ph type="title"/>
          </p:nvPr>
        </p:nvSpPr>
        <p:spPr/>
        <p:txBody>
          <a:bodyPr lIns="0" tIns="0" rIns="0" bIns="0"/>
          <a:lstStyle>
            <a:lvl1pPr>
              <a:defRPr sz="3200" b="1" i="0">
                <a:solidFill>
                  <a:schemeClr val="tx1"/>
                </a:solidFill>
                <a:latin typeface="微软雅黑"/>
                <a:cs typeface="微软雅黑"/>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725928220"/>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9585996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第一章">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grpSp>
        <p:nvGrpSpPr>
          <p:cNvPr id="4" name="组合 3"/>
          <p:cNvGrpSpPr/>
          <p:nvPr userDrawn="1"/>
        </p:nvGrpSpPr>
        <p:grpSpPr>
          <a:xfrm>
            <a:off x="1850703" y="260648"/>
            <a:ext cx="360040" cy="360040"/>
            <a:chOff x="2030723" y="1736812"/>
            <a:chExt cx="360040" cy="360040"/>
          </a:xfrm>
        </p:grpSpPr>
        <p:sp>
          <p:nvSpPr>
            <p:cNvPr id="5" name="椭圆 4"/>
            <p:cNvSpPr/>
            <p:nvPr/>
          </p:nvSpPr>
          <p:spPr>
            <a:xfrm>
              <a:off x="2030723" y="1736812"/>
              <a:ext cx="360040" cy="360040"/>
            </a:xfrm>
            <a:prstGeom prst="ellipse">
              <a:avLst/>
            </a:prstGeom>
            <a:solidFill>
              <a:srgbClr val="9BD1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anose="020B0503020204020204" charset="-122"/>
                <a:ea typeface="微软雅黑" panose="020B0503020204020204" charset="-122"/>
              </a:endParaRPr>
            </a:p>
          </p:txBody>
        </p:sp>
        <p:sp>
          <p:nvSpPr>
            <p:cNvPr id="6" name="燕尾形 5"/>
            <p:cNvSpPr/>
            <p:nvPr/>
          </p:nvSpPr>
          <p:spPr>
            <a:xfrm>
              <a:off x="2148140" y="1808832"/>
              <a:ext cx="144016" cy="216000"/>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0.xml"/><Relationship Id="rId7" Type="http://schemas.openxmlformats.org/officeDocument/2006/relationships/image" Target="../media/image7.png"/><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theme" Target="../theme/theme2.xml"/><Relationship Id="rId5" Type="http://schemas.openxmlformats.org/officeDocument/2006/relationships/slideLayout" Target="../slideLayouts/slideLayout22.xml"/><Relationship Id="rId4"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9" Type="http://schemas.openxmlformats.org/officeDocument/2006/relationships/image" Target="../media/image7.png"/></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2.xml"/><Relationship Id="rId7" Type="http://schemas.openxmlformats.org/officeDocument/2006/relationships/image" Target="../media/image7.png"/><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theme" Target="../theme/theme4.xml"/><Relationship Id="rId5" Type="http://schemas.openxmlformats.org/officeDocument/2006/relationships/slideLayout" Target="../slideLayouts/slideLayout34.xml"/><Relationship Id="rId4"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10" name="矩形 9"/>
          <p:cNvSpPr/>
          <p:nvPr userDrawn="1"/>
        </p:nvSpPr>
        <p:spPr>
          <a:xfrm>
            <a:off x="0" y="764704"/>
            <a:ext cx="12198350" cy="72008"/>
          </a:xfrm>
          <a:prstGeom prst="rect">
            <a:avLst/>
          </a:prstGeom>
          <a:solidFill>
            <a:srgbClr val="212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15" name="矩形 14"/>
          <p:cNvSpPr/>
          <p:nvPr userDrawn="1"/>
        </p:nvSpPr>
        <p:spPr>
          <a:xfrm>
            <a:off x="788617" y="764704"/>
            <a:ext cx="1206102" cy="72000"/>
          </a:xfrm>
          <a:prstGeom prst="rect">
            <a:avLst/>
          </a:prstGeom>
          <a:solidFill>
            <a:srgbClr val="92CE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userDrawn="1"/>
        </p:nvSpPr>
        <p:spPr>
          <a:xfrm>
            <a:off x="561430" y="1052736"/>
            <a:ext cx="11233248" cy="5544616"/>
          </a:xfrm>
          <a:prstGeom prst="rect">
            <a:avLst/>
          </a:prstGeom>
          <a:solidFill>
            <a:schemeClr val="bg1"/>
          </a:solidFill>
          <a:ln>
            <a:solidFill>
              <a:schemeClr val="bg1">
                <a:lumMod val="9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3" r:id="rId14"/>
    <p:sldLayoutId id="2147483664" r:id="rId15"/>
    <p:sldLayoutId id="2147483665" r:id="rId16"/>
    <p:sldLayoutId id="2147483666" r:id="rId1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12198350" cy="6858000"/>
          </a:xfrm>
          <a:prstGeom prst="rect">
            <a:avLst/>
          </a:prstGeom>
          <a:blipFill>
            <a:blip r:embed="rId7" cstate="print"/>
            <a:stretch>
              <a:fillRect/>
            </a:stretch>
          </a:blipFill>
        </p:spPr>
        <p:txBody>
          <a:bodyPr wrap="square" lIns="0" tIns="0" rIns="0" bIns="0" rtlCol="0"/>
          <a:lstStyle/>
          <a:p>
            <a:endParaRPr sz="1800" smtClean="0">
              <a:solidFill>
                <a:prstClr val="black"/>
              </a:solidFill>
            </a:endParaRPr>
          </a:p>
        </p:txBody>
      </p:sp>
      <p:sp>
        <p:nvSpPr>
          <p:cNvPr id="2" name="Holder 2"/>
          <p:cNvSpPr>
            <a:spLocks noGrp="1"/>
          </p:cNvSpPr>
          <p:nvPr>
            <p:ph type="title"/>
          </p:nvPr>
        </p:nvSpPr>
        <p:spPr>
          <a:xfrm>
            <a:off x="959350" y="452119"/>
            <a:ext cx="10279651" cy="492443"/>
          </a:xfrm>
          <a:prstGeom prst="rect">
            <a:avLst/>
          </a:prstGeom>
        </p:spPr>
        <p:txBody>
          <a:bodyPr wrap="square" lIns="0" tIns="0" rIns="0" bIns="0">
            <a:spAutoFit/>
          </a:bodyPr>
          <a:lstStyle>
            <a:lvl1pPr>
              <a:defRPr sz="3200" b="1" i="0">
                <a:solidFill>
                  <a:srgbClr val="453D36"/>
                </a:solidFill>
                <a:latin typeface="宋体"/>
                <a:cs typeface="宋体"/>
              </a:defRPr>
            </a:lvl1pPr>
          </a:lstStyle>
          <a:p>
            <a:endParaRPr/>
          </a:p>
        </p:txBody>
      </p:sp>
      <p:sp>
        <p:nvSpPr>
          <p:cNvPr id="3" name="Holder 3"/>
          <p:cNvSpPr>
            <a:spLocks noGrp="1"/>
          </p:cNvSpPr>
          <p:nvPr>
            <p:ph type="body" idx="1"/>
          </p:nvPr>
        </p:nvSpPr>
        <p:spPr>
          <a:xfrm>
            <a:off x="959350" y="1851660"/>
            <a:ext cx="10279651" cy="276999"/>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4147439" y="6377940"/>
            <a:ext cx="3903472" cy="276999"/>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609917" y="6377940"/>
            <a:ext cx="2805621"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a:xfrm>
            <a:off x="8782812" y="6377940"/>
            <a:ext cx="2805621"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903798411"/>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12198350" cy="6858000"/>
          </a:xfrm>
          <a:prstGeom prst="rect">
            <a:avLst/>
          </a:prstGeom>
          <a:blipFill>
            <a:blip r:embed="rId9" cstate="print"/>
            <a:stretch>
              <a:fillRect/>
            </a:stretch>
          </a:blipFill>
        </p:spPr>
        <p:txBody>
          <a:bodyPr wrap="square" lIns="0" tIns="0" rIns="0" bIns="0" rtlCol="0"/>
          <a:lstStyle/>
          <a:p>
            <a:endParaRPr smtClean="0">
              <a:solidFill>
                <a:prstClr val="black"/>
              </a:solidFill>
            </a:endParaRPr>
          </a:p>
        </p:txBody>
      </p:sp>
      <p:sp>
        <p:nvSpPr>
          <p:cNvPr id="2" name="Holder 2"/>
          <p:cNvSpPr>
            <a:spLocks noGrp="1"/>
          </p:cNvSpPr>
          <p:nvPr>
            <p:ph type="title"/>
          </p:nvPr>
        </p:nvSpPr>
        <p:spPr>
          <a:xfrm>
            <a:off x="959350" y="452119"/>
            <a:ext cx="10279651" cy="492443"/>
          </a:xfrm>
          <a:prstGeom prst="rect">
            <a:avLst/>
          </a:prstGeom>
        </p:spPr>
        <p:txBody>
          <a:bodyPr wrap="square" lIns="0" tIns="0" rIns="0" bIns="0">
            <a:spAutoFit/>
          </a:bodyPr>
          <a:lstStyle>
            <a:lvl1pPr>
              <a:defRPr sz="3200" b="1" i="0">
                <a:solidFill>
                  <a:srgbClr val="453D36"/>
                </a:solidFill>
                <a:latin typeface="黑体"/>
                <a:cs typeface="黑体"/>
              </a:defRPr>
            </a:lvl1pPr>
          </a:lstStyle>
          <a:p>
            <a:endParaRPr/>
          </a:p>
        </p:txBody>
      </p:sp>
      <p:sp>
        <p:nvSpPr>
          <p:cNvPr id="3" name="Holder 3"/>
          <p:cNvSpPr>
            <a:spLocks noGrp="1"/>
          </p:cNvSpPr>
          <p:nvPr>
            <p:ph type="body" idx="1"/>
          </p:nvPr>
        </p:nvSpPr>
        <p:spPr>
          <a:xfrm>
            <a:off x="881332" y="2641092"/>
            <a:ext cx="10435687" cy="276999"/>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4147439" y="6377940"/>
            <a:ext cx="3903472" cy="276999"/>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609917" y="6377940"/>
            <a:ext cx="2805621"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a:xfrm>
            <a:off x="8782812" y="6377940"/>
            <a:ext cx="2805621"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224775282"/>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12198350" cy="6858000"/>
          </a:xfrm>
          <a:prstGeom prst="rect">
            <a:avLst/>
          </a:prstGeom>
          <a:blipFill>
            <a:blip r:embed="rId7" cstate="print"/>
            <a:stretch>
              <a:fillRect/>
            </a:stretch>
          </a:blipFill>
        </p:spPr>
        <p:txBody>
          <a:bodyPr wrap="square" lIns="0" tIns="0" rIns="0" bIns="0" rtlCol="0"/>
          <a:lstStyle/>
          <a:p>
            <a:endParaRPr smtClean="0">
              <a:solidFill>
                <a:prstClr val="black"/>
              </a:solidFill>
            </a:endParaRPr>
          </a:p>
        </p:txBody>
      </p:sp>
      <p:sp>
        <p:nvSpPr>
          <p:cNvPr id="2" name="Holder 2"/>
          <p:cNvSpPr>
            <a:spLocks noGrp="1"/>
          </p:cNvSpPr>
          <p:nvPr>
            <p:ph type="title"/>
          </p:nvPr>
        </p:nvSpPr>
        <p:spPr>
          <a:xfrm>
            <a:off x="862143" y="409575"/>
            <a:ext cx="10474062" cy="492443"/>
          </a:xfrm>
          <a:prstGeom prst="rect">
            <a:avLst/>
          </a:prstGeom>
        </p:spPr>
        <p:txBody>
          <a:bodyPr wrap="square" lIns="0" tIns="0" rIns="0" bIns="0">
            <a:spAutoFit/>
          </a:bodyPr>
          <a:lstStyle>
            <a:lvl1pPr>
              <a:defRPr sz="3200" b="1" i="0">
                <a:solidFill>
                  <a:schemeClr val="tx1"/>
                </a:solidFill>
                <a:latin typeface="微软雅黑"/>
                <a:cs typeface="微软雅黑"/>
              </a:defRPr>
            </a:lvl1pPr>
          </a:lstStyle>
          <a:p>
            <a:endParaRPr/>
          </a:p>
        </p:txBody>
      </p:sp>
      <p:sp>
        <p:nvSpPr>
          <p:cNvPr id="3" name="Holder 3"/>
          <p:cNvSpPr>
            <a:spLocks noGrp="1"/>
          </p:cNvSpPr>
          <p:nvPr>
            <p:ph type="body" idx="1"/>
          </p:nvPr>
        </p:nvSpPr>
        <p:spPr>
          <a:xfrm>
            <a:off x="1238258" y="1871217"/>
            <a:ext cx="9721831" cy="276999"/>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4147439" y="6377940"/>
            <a:ext cx="3903472" cy="276999"/>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609917" y="6377940"/>
            <a:ext cx="2805621"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a:xfrm>
            <a:off x="8782812" y="6377940"/>
            <a:ext cx="2805621"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618859"/>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31.xml"/><Relationship Id="rId4" Type="http://schemas.openxmlformats.org/officeDocument/2006/relationships/image" Target="../media/image18.jpg"/></Relationships>
</file>

<file path=ppt/slides/_rels/slide1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33.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3.xml"/><Relationship Id="rId4" Type="http://schemas.openxmlformats.org/officeDocument/2006/relationships/image" Target="../media/image23.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33.xml"/></Relationships>
</file>

<file path=ppt/slides/_rels/slide2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1.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6.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Layout" Target="../slideLayouts/slideLayout19.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 Id="rId9" Type="http://schemas.openxmlformats.org/officeDocument/2006/relationships/image" Target="../media/image34.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9.xml"/><Relationship Id="rId6" Type="http://schemas.openxmlformats.org/officeDocument/2006/relationships/image" Target="../media/image35.jpg"/><Relationship Id="rId5" Type="http://schemas.openxmlformats.org/officeDocument/2006/relationships/image" Target="../media/image39.png"/><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55578" y="78993"/>
            <a:ext cx="10290175" cy="997332"/>
            <a:chOff x="152400" y="164485"/>
            <a:chExt cx="10290175" cy="710873"/>
          </a:xfrm>
        </p:grpSpPr>
        <p:sp>
          <p:nvSpPr>
            <p:cNvPr id="5126" name="文本框 57"/>
            <p:cNvSpPr txBox="1">
              <a:spLocks noChangeArrowheads="1"/>
            </p:cNvSpPr>
            <p:nvPr/>
          </p:nvSpPr>
          <p:spPr bwMode="auto">
            <a:xfrm>
              <a:off x="335357" y="164485"/>
              <a:ext cx="7197898" cy="475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sz="3733" b="1" dirty="0">
                  <a:solidFill>
                    <a:srgbClr val="0474B6"/>
                  </a:solidFill>
                  <a:latin typeface="华文楷体" panose="02010600040101010101" pitchFamily="2" charset="-122"/>
                  <a:ea typeface="华文楷体" panose="02010600040101010101" pitchFamily="2" charset="-122"/>
                </a:rPr>
                <a:t>复习回顾</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55575" y="1131890"/>
            <a:ext cx="11564939" cy="5291137"/>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91428" tIns="45713" rIns="91428" bIns="45713" anchor="ctr"/>
          <a:lstStyle/>
          <a:p>
            <a:pPr>
              <a:defRPr/>
            </a:pPr>
            <a:endParaRPr lang="zh-CN" altLang="en-US" sz="2400"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698575" y="1372122"/>
            <a:ext cx="10775527" cy="584775"/>
          </a:xfrm>
          <a:prstGeom prst="rect">
            <a:avLst/>
          </a:prstGeom>
          <a:noFill/>
        </p:spPr>
        <p:txBody>
          <a:bodyPr wrap="square" rtlCol="0">
            <a:spAutoFit/>
          </a:bodyPr>
          <a:lstStyle/>
          <a:p>
            <a:r>
              <a:rPr lang="zh-CN" altLang="en-US" sz="3200" b="1" dirty="0" smtClean="0">
                <a:solidFill>
                  <a:prstClr val="black"/>
                </a:solidFill>
                <a:latin typeface="微软雅黑" panose="020B0503020204020204" pitchFamily="34" charset="-122"/>
                <a:ea typeface="微软雅黑" panose="020B0503020204020204" pitchFamily="34" charset="-122"/>
                <a:sym typeface="+mn-ea"/>
              </a:rPr>
              <a:t>冷链物流的特点有哪些？</a:t>
            </a:r>
            <a:endParaRPr lang="zh-CN" altLang="en-US" sz="3200" b="1" dirty="0">
              <a:solidFill>
                <a:prstClr val="black"/>
              </a:solidFill>
              <a:latin typeface="微软雅黑" panose="020B0503020204020204" pitchFamily="34" charset="-122"/>
              <a:ea typeface="微软雅黑" panose="020B0503020204020204" pitchFamily="34" charset="-122"/>
              <a:sym typeface="+mn-ea"/>
            </a:endParaRPr>
          </a:p>
        </p:txBody>
      </p:sp>
      <p:pic>
        <p:nvPicPr>
          <p:cNvPr id="9" name="图片 8"/>
          <p:cNvPicPr>
            <a:picLocks noChangeAspect="1"/>
          </p:cNvPicPr>
          <p:nvPr/>
        </p:nvPicPr>
        <p:blipFill>
          <a:blip r:embed="rId2"/>
          <a:stretch>
            <a:fillRect/>
          </a:stretch>
        </p:blipFill>
        <p:spPr>
          <a:xfrm>
            <a:off x="6963622" y="3332480"/>
            <a:ext cx="4390813" cy="3088640"/>
          </a:xfrm>
          <a:prstGeom prst="rect">
            <a:avLst/>
          </a:prstGeom>
        </p:spPr>
      </p:pic>
    </p:spTree>
    <p:extLst>
      <p:ext uri="{BB962C8B-B14F-4D97-AF65-F5344CB8AC3E}">
        <p14:creationId xmlns:p14="http://schemas.microsoft.com/office/powerpoint/2010/main" val="15683458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38533" y="1340768"/>
            <a:ext cx="4896546" cy="543906"/>
            <a:chOff x="338534" y="1304515"/>
            <a:chExt cx="3005387" cy="468300"/>
          </a:xfrm>
        </p:grpSpPr>
        <p:sp>
          <p:nvSpPr>
            <p:cNvPr id="10" name="燕尾形 9"/>
            <p:cNvSpPr/>
            <p:nvPr/>
          </p:nvSpPr>
          <p:spPr>
            <a:xfrm rot="10800000" flipH="1">
              <a:off x="338534" y="1304515"/>
              <a:ext cx="2808313" cy="468300"/>
            </a:xfrm>
            <a:prstGeom prst="chevron">
              <a:avLst>
                <a:gd name="adj" fmla="val 37294"/>
              </a:avLst>
            </a:prstGeom>
            <a:solidFill>
              <a:srgbClr val="00FFFF"/>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000" dirty="0">
                <a:latin typeface="方正粗倩简体" pitchFamily="65" charset="-122"/>
                <a:ea typeface="方正粗倩简体" pitchFamily="65" charset="-122"/>
              </a:endParaRPr>
            </a:p>
          </p:txBody>
        </p:sp>
        <p:sp>
          <p:nvSpPr>
            <p:cNvPr id="11" name="TextBox 1"/>
            <p:cNvSpPr txBox="1"/>
            <p:nvPr/>
          </p:nvSpPr>
          <p:spPr>
            <a:xfrm>
              <a:off x="370511" y="1340769"/>
              <a:ext cx="2973410" cy="344492"/>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（一</a:t>
              </a:r>
              <a:r>
                <a:rPr lang="zh-CN" altLang="en-US" sz="2000" b="1" dirty="0" smtClean="0">
                  <a:latin typeface="微软雅黑" panose="020B0503020204020204" pitchFamily="34" charset="-122"/>
                  <a:ea typeface="微软雅黑" panose="020B0503020204020204" pitchFamily="34" charset="-122"/>
                </a:rPr>
                <a:t>）电子商务</a:t>
              </a:r>
              <a:r>
                <a:rPr lang="zh-CN" altLang="en-US" sz="2000" b="1" dirty="0">
                  <a:latin typeface="微软雅黑" panose="020B0503020204020204" pitchFamily="34" charset="-122"/>
                  <a:ea typeface="微软雅黑" panose="020B0503020204020204" pitchFamily="34" charset="-122"/>
                </a:rPr>
                <a:t>环境下物流的</a:t>
              </a:r>
              <a:r>
                <a:rPr lang="zh-CN" altLang="en-US" sz="2000" b="1" dirty="0" smtClean="0">
                  <a:latin typeface="微软雅黑" panose="020B0503020204020204" pitchFamily="34" charset="-122"/>
                  <a:ea typeface="微软雅黑" panose="020B0503020204020204" pitchFamily="34" charset="-122"/>
                </a:rPr>
                <a:t>特点</a:t>
              </a:r>
              <a:endParaRPr lang="zh-CN" altLang="en-US" sz="2000" b="1" dirty="0">
                <a:latin typeface="微软雅黑" panose="020B0503020204020204" pitchFamily="34" charset="-122"/>
                <a:ea typeface="微软雅黑" panose="020B0503020204020204" pitchFamily="34" charset="-122"/>
              </a:endParaRPr>
            </a:p>
          </p:txBody>
        </p:sp>
      </p:grpSp>
      <p:sp>
        <p:nvSpPr>
          <p:cNvPr id="13" name="TextBox 8"/>
          <p:cNvSpPr txBox="1"/>
          <p:nvPr/>
        </p:nvSpPr>
        <p:spPr>
          <a:xfrm>
            <a:off x="338533" y="140349"/>
            <a:ext cx="6698633" cy="461665"/>
          </a:xfrm>
          <a:prstGeom prst="rect">
            <a:avLst/>
          </a:prstGeom>
          <a:noFill/>
        </p:spPr>
        <p:txBody>
          <a:bodyPr wrap="square" rtlCol="0">
            <a:spAutoFit/>
          </a:bodyPr>
          <a:lstStyle/>
          <a:p>
            <a:r>
              <a:rPr lang="zh-CN" altLang="en-US" sz="2400" b="1" dirty="0">
                <a:solidFill>
                  <a:schemeClr val="tx1">
                    <a:lumMod val="75000"/>
                    <a:lumOff val="25000"/>
                  </a:schemeClr>
                </a:solidFill>
                <a:latin typeface="微软雅黑" panose="020B0503020204020204" charset="-122"/>
                <a:ea typeface="微软雅黑" panose="020B0503020204020204" charset="-122"/>
              </a:rPr>
              <a:t>三、电子商务环境下物流</a:t>
            </a:r>
            <a:r>
              <a:rPr lang="zh-CN" altLang="en-US" sz="2400" b="1" dirty="0" smtClean="0">
                <a:solidFill>
                  <a:schemeClr val="tx1">
                    <a:lumMod val="75000"/>
                    <a:lumOff val="25000"/>
                  </a:schemeClr>
                </a:solidFill>
                <a:latin typeface="微软雅黑" panose="020B0503020204020204" charset="-122"/>
                <a:ea typeface="微软雅黑" panose="020B0503020204020204" charset="-122"/>
              </a:rPr>
              <a:t>的发展</a:t>
            </a:r>
            <a:endParaRPr lang="zh-CN" altLang="en-US" sz="2000" b="1" dirty="0">
              <a:solidFill>
                <a:schemeClr val="tx1">
                  <a:lumMod val="75000"/>
                  <a:lumOff val="25000"/>
                </a:schemeClr>
              </a:solidFill>
              <a:latin typeface="微软雅黑" panose="020B0503020204020204" charset="-122"/>
              <a:ea typeface="微软雅黑" panose="020B0503020204020204" charset="-122"/>
            </a:endParaRPr>
          </a:p>
        </p:txBody>
      </p:sp>
      <p:grpSp>
        <p:nvGrpSpPr>
          <p:cNvPr id="47" name="组合 46"/>
          <p:cNvGrpSpPr/>
          <p:nvPr/>
        </p:nvGrpSpPr>
        <p:grpSpPr>
          <a:xfrm>
            <a:off x="3220276" y="2552555"/>
            <a:ext cx="5767194" cy="3364028"/>
            <a:chOff x="1831281" y="2418923"/>
            <a:chExt cx="5767194" cy="3364028"/>
          </a:xfrm>
        </p:grpSpPr>
        <p:sp>
          <p:nvSpPr>
            <p:cNvPr id="29" name="任意多边形 28"/>
            <p:cNvSpPr/>
            <p:nvPr/>
          </p:nvSpPr>
          <p:spPr>
            <a:xfrm>
              <a:off x="1831281" y="2418923"/>
              <a:ext cx="1641273" cy="1886520"/>
            </a:xfrm>
            <a:custGeom>
              <a:avLst/>
              <a:gdLst>
                <a:gd name="connsiteX0" fmla="*/ 0 w 1033515"/>
                <a:gd name="connsiteY0" fmla="*/ 449579 h 899158"/>
                <a:gd name="connsiteX1" fmla="*/ 224790 w 1033515"/>
                <a:gd name="connsiteY1" fmla="*/ 0 h 899158"/>
                <a:gd name="connsiteX2" fmla="*/ 808726 w 1033515"/>
                <a:gd name="connsiteY2" fmla="*/ 0 h 899158"/>
                <a:gd name="connsiteX3" fmla="*/ 1033515 w 1033515"/>
                <a:gd name="connsiteY3" fmla="*/ 449579 h 899158"/>
                <a:gd name="connsiteX4" fmla="*/ 808726 w 1033515"/>
                <a:gd name="connsiteY4" fmla="*/ 899158 h 899158"/>
                <a:gd name="connsiteX5" fmla="*/ 224790 w 1033515"/>
                <a:gd name="connsiteY5" fmla="*/ 899158 h 899158"/>
                <a:gd name="connsiteX6" fmla="*/ 0 w 1033515"/>
                <a:gd name="connsiteY6" fmla="*/ 449579 h 899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3515" h="899158">
                  <a:moveTo>
                    <a:pt x="516757" y="0"/>
                  </a:moveTo>
                  <a:lnTo>
                    <a:pt x="1033514" y="195568"/>
                  </a:lnTo>
                  <a:lnTo>
                    <a:pt x="1033514" y="703591"/>
                  </a:lnTo>
                  <a:lnTo>
                    <a:pt x="516758" y="899158"/>
                  </a:lnTo>
                  <a:lnTo>
                    <a:pt x="1" y="703591"/>
                  </a:lnTo>
                  <a:lnTo>
                    <a:pt x="1" y="195568"/>
                  </a:lnTo>
                  <a:lnTo>
                    <a:pt x="516757" y="0"/>
                  </a:lnTo>
                  <a:close/>
                </a:path>
              </a:pathLst>
            </a:cu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208699" tIns="229637" rIns="208700" bIns="229636" numCol="1" spcCol="1270" anchor="ctr" anchorCtr="0">
              <a:noAutofit/>
            </a:bodyPr>
            <a:lstStyle/>
            <a:p>
              <a:pPr lvl="0" algn="ctr" defTabSz="800100">
                <a:lnSpc>
                  <a:spcPct val="90000"/>
                </a:lnSpc>
                <a:spcBef>
                  <a:spcPct val="0"/>
                </a:spcBef>
                <a:spcAft>
                  <a:spcPct val="35000"/>
                </a:spcAft>
              </a:pPr>
              <a:r>
                <a:rPr lang="en-US" altLang="en-US" sz="2400" kern="1200" dirty="0" smtClean="0">
                  <a:latin typeface="微软雅黑" panose="020B0503020204020204" pitchFamily="34" charset="-122"/>
                  <a:ea typeface="微软雅黑" panose="020B0503020204020204" pitchFamily="34" charset="-122"/>
                </a:rPr>
                <a:t>1.</a:t>
              </a:r>
              <a:r>
                <a:rPr lang="zh-CN" altLang="en-US" sz="2400" kern="1200" dirty="0" smtClean="0">
                  <a:latin typeface="微软雅黑" panose="020B0503020204020204" pitchFamily="34" charset="-122"/>
                  <a:ea typeface="微软雅黑" panose="020B0503020204020204" pitchFamily="34" charset="-122"/>
                </a:rPr>
                <a:t>信息化</a:t>
              </a:r>
              <a:endParaRPr lang="zh-CN" altLang="en-US" sz="2400" kern="1200" dirty="0">
                <a:latin typeface="微软雅黑" panose="020B0503020204020204" pitchFamily="34" charset="-122"/>
                <a:ea typeface="微软雅黑" panose="020B0503020204020204" pitchFamily="34" charset="-122"/>
              </a:endParaRPr>
            </a:p>
          </p:txBody>
        </p:sp>
        <p:sp>
          <p:nvSpPr>
            <p:cNvPr id="32" name="任意多边形 31"/>
            <p:cNvSpPr/>
            <p:nvPr/>
          </p:nvSpPr>
          <p:spPr>
            <a:xfrm>
              <a:off x="3487713" y="2418923"/>
              <a:ext cx="1641273" cy="1886520"/>
            </a:xfrm>
            <a:custGeom>
              <a:avLst/>
              <a:gdLst>
                <a:gd name="connsiteX0" fmla="*/ 0 w 1033515"/>
                <a:gd name="connsiteY0" fmla="*/ 449579 h 899158"/>
                <a:gd name="connsiteX1" fmla="*/ 224790 w 1033515"/>
                <a:gd name="connsiteY1" fmla="*/ 0 h 899158"/>
                <a:gd name="connsiteX2" fmla="*/ 808726 w 1033515"/>
                <a:gd name="connsiteY2" fmla="*/ 0 h 899158"/>
                <a:gd name="connsiteX3" fmla="*/ 1033515 w 1033515"/>
                <a:gd name="connsiteY3" fmla="*/ 449579 h 899158"/>
                <a:gd name="connsiteX4" fmla="*/ 808726 w 1033515"/>
                <a:gd name="connsiteY4" fmla="*/ 899158 h 899158"/>
                <a:gd name="connsiteX5" fmla="*/ 224790 w 1033515"/>
                <a:gd name="connsiteY5" fmla="*/ 899158 h 899158"/>
                <a:gd name="connsiteX6" fmla="*/ 0 w 1033515"/>
                <a:gd name="connsiteY6" fmla="*/ 449579 h 899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3515" h="899158">
                  <a:moveTo>
                    <a:pt x="516757" y="0"/>
                  </a:moveTo>
                  <a:lnTo>
                    <a:pt x="1033514" y="195568"/>
                  </a:lnTo>
                  <a:lnTo>
                    <a:pt x="1033514" y="703591"/>
                  </a:lnTo>
                  <a:lnTo>
                    <a:pt x="516758" y="899158"/>
                  </a:lnTo>
                  <a:lnTo>
                    <a:pt x="1" y="703591"/>
                  </a:lnTo>
                  <a:lnTo>
                    <a:pt x="1" y="195568"/>
                  </a:lnTo>
                  <a:lnTo>
                    <a:pt x="516757" y="0"/>
                  </a:lnTo>
                  <a:close/>
                </a:path>
              </a:pathLst>
            </a:cu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208699" tIns="229637" rIns="208700" bIns="229636" numCol="1" spcCol="1270" anchor="ctr" anchorCtr="0">
              <a:noAutofit/>
            </a:bodyPr>
            <a:lstStyle/>
            <a:p>
              <a:pPr lvl="0" algn="ctr" defTabSz="800100">
                <a:lnSpc>
                  <a:spcPct val="90000"/>
                </a:lnSpc>
                <a:spcBef>
                  <a:spcPct val="0"/>
                </a:spcBef>
                <a:spcAft>
                  <a:spcPct val="35000"/>
                </a:spcAft>
              </a:pPr>
              <a:r>
                <a:rPr lang="en-US" altLang="en-US" sz="2400" kern="1200" dirty="0" smtClean="0">
                  <a:latin typeface="微软雅黑" panose="020B0503020204020204" pitchFamily="34" charset="-122"/>
                  <a:ea typeface="微软雅黑" panose="020B0503020204020204" pitchFamily="34" charset="-122"/>
                </a:rPr>
                <a:t>2.</a:t>
              </a:r>
              <a:r>
                <a:rPr lang="zh-CN" altLang="en-US" sz="2400" kern="1200" dirty="0" smtClean="0">
                  <a:latin typeface="微软雅黑" panose="020B0503020204020204" pitchFamily="34" charset="-122"/>
                  <a:ea typeface="微软雅黑" panose="020B0503020204020204" pitchFamily="34" charset="-122"/>
                </a:rPr>
                <a:t>自动化</a:t>
              </a:r>
              <a:endParaRPr lang="zh-CN" altLang="en-US" sz="2400" kern="1200" dirty="0">
                <a:latin typeface="微软雅黑" panose="020B0503020204020204" pitchFamily="34" charset="-122"/>
                <a:ea typeface="微软雅黑" panose="020B0503020204020204" pitchFamily="34" charset="-122"/>
              </a:endParaRPr>
            </a:p>
          </p:txBody>
        </p:sp>
        <p:sp>
          <p:nvSpPr>
            <p:cNvPr id="35" name="任意多边形 34"/>
            <p:cNvSpPr/>
            <p:nvPr/>
          </p:nvSpPr>
          <p:spPr>
            <a:xfrm>
              <a:off x="5128986" y="2418923"/>
              <a:ext cx="1641273" cy="1886520"/>
            </a:xfrm>
            <a:custGeom>
              <a:avLst/>
              <a:gdLst>
                <a:gd name="connsiteX0" fmla="*/ 0 w 1033515"/>
                <a:gd name="connsiteY0" fmla="*/ 449579 h 899158"/>
                <a:gd name="connsiteX1" fmla="*/ 224790 w 1033515"/>
                <a:gd name="connsiteY1" fmla="*/ 0 h 899158"/>
                <a:gd name="connsiteX2" fmla="*/ 808726 w 1033515"/>
                <a:gd name="connsiteY2" fmla="*/ 0 h 899158"/>
                <a:gd name="connsiteX3" fmla="*/ 1033515 w 1033515"/>
                <a:gd name="connsiteY3" fmla="*/ 449579 h 899158"/>
                <a:gd name="connsiteX4" fmla="*/ 808726 w 1033515"/>
                <a:gd name="connsiteY4" fmla="*/ 899158 h 899158"/>
                <a:gd name="connsiteX5" fmla="*/ 224790 w 1033515"/>
                <a:gd name="connsiteY5" fmla="*/ 899158 h 899158"/>
                <a:gd name="connsiteX6" fmla="*/ 0 w 1033515"/>
                <a:gd name="connsiteY6" fmla="*/ 449579 h 899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3515" h="899158">
                  <a:moveTo>
                    <a:pt x="516757" y="0"/>
                  </a:moveTo>
                  <a:lnTo>
                    <a:pt x="1033514" y="195568"/>
                  </a:lnTo>
                  <a:lnTo>
                    <a:pt x="1033514" y="703591"/>
                  </a:lnTo>
                  <a:lnTo>
                    <a:pt x="516758" y="899158"/>
                  </a:lnTo>
                  <a:lnTo>
                    <a:pt x="1" y="703591"/>
                  </a:lnTo>
                  <a:lnTo>
                    <a:pt x="1" y="195568"/>
                  </a:lnTo>
                  <a:lnTo>
                    <a:pt x="516757" y="0"/>
                  </a:lnTo>
                  <a:close/>
                </a:path>
              </a:pathLst>
            </a:cu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6">
                <a:hueOff val="0"/>
                <a:satOff val="0"/>
                <a:lumOff val="0"/>
                <a:alphaOff val="0"/>
              </a:schemeClr>
            </a:fillRef>
            <a:effectRef idx="2">
              <a:schemeClr val="accent6">
                <a:hueOff val="0"/>
                <a:satOff val="0"/>
                <a:lumOff val="0"/>
                <a:alphaOff val="0"/>
              </a:schemeClr>
            </a:effectRef>
            <a:fontRef idx="minor">
              <a:schemeClr val="lt1"/>
            </a:fontRef>
          </p:style>
          <p:txBody>
            <a:bodyPr spcFirstLastPara="0" vert="horz" wrap="square" lIns="208699" tIns="229637" rIns="208700" bIns="229636" numCol="1" spcCol="1270" anchor="ctr" anchorCtr="0">
              <a:noAutofit/>
            </a:bodyPr>
            <a:lstStyle/>
            <a:p>
              <a:pPr lvl="0" algn="ctr" defTabSz="800100">
                <a:lnSpc>
                  <a:spcPct val="90000"/>
                </a:lnSpc>
                <a:spcBef>
                  <a:spcPct val="0"/>
                </a:spcBef>
                <a:spcAft>
                  <a:spcPct val="35000"/>
                </a:spcAft>
              </a:pPr>
              <a:r>
                <a:rPr lang="en-US" altLang="en-US" sz="2400" kern="1200" dirty="0" smtClean="0">
                  <a:latin typeface="微软雅黑" panose="020B0503020204020204" pitchFamily="34" charset="-122"/>
                  <a:ea typeface="微软雅黑" panose="020B0503020204020204" pitchFamily="34" charset="-122"/>
                </a:rPr>
                <a:t>3.</a:t>
              </a:r>
              <a:r>
                <a:rPr lang="zh-CN" altLang="en-US" sz="2400" kern="1200" dirty="0" smtClean="0">
                  <a:latin typeface="微软雅黑" panose="020B0503020204020204" pitchFamily="34" charset="-122"/>
                  <a:ea typeface="微软雅黑" panose="020B0503020204020204" pitchFamily="34" charset="-122"/>
                </a:rPr>
                <a:t>网络化</a:t>
              </a:r>
              <a:endParaRPr lang="zh-CN" altLang="en-US" sz="2400" kern="1200" dirty="0">
                <a:latin typeface="微软雅黑" panose="020B0503020204020204" pitchFamily="34" charset="-122"/>
                <a:ea typeface="微软雅黑" panose="020B0503020204020204" pitchFamily="34" charset="-122"/>
              </a:endParaRPr>
            </a:p>
          </p:txBody>
        </p:sp>
        <p:sp>
          <p:nvSpPr>
            <p:cNvPr id="38" name="任意多边形 37"/>
            <p:cNvSpPr/>
            <p:nvPr/>
          </p:nvSpPr>
          <p:spPr>
            <a:xfrm>
              <a:off x="2644337" y="3896431"/>
              <a:ext cx="1641273" cy="1886520"/>
            </a:xfrm>
            <a:custGeom>
              <a:avLst/>
              <a:gdLst>
                <a:gd name="connsiteX0" fmla="*/ 0 w 1033515"/>
                <a:gd name="connsiteY0" fmla="*/ 449579 h 899158"/>
                <a:gd name="connsiteX1" fmla="*/ 224790 w 1033515"/>
                <a:gd name="connsiteY1" fmla="*/ 0 h 899158"/>
                <a:gd name="connsiteX2" fmla="*/ 808726 w 1033515"/>
                <a:gd name="connsiteY2" fmla="*/ 0 h 899158"/>
                <a:gd name="connsiteX3" fmla="*/ 1033515 w 1033515"/>
                <a:gd name="connsiteY3" fmla="*/ 449579 h 899158"/>
                <a:gd name="connsiteX4" fmla="*/ 808726 w 1033515"/>
                <a:gd name="connsiteY4" fmla="*/ 899158 h 899158"/>
                <a:gd name="connsiteX5" fmla="*/ 224790 w 1033515"/>
                <a:gd name="connsiteY5" fmla="*/ 899158 h 899158"/>
                <a:gd name="connsiteX6" fmla="*/ 0 w 1033515"/>
                <a:gd name="connsiteY6" fmla="*/ 449579 h 899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3515" h="899158">
                  <a:moveTo>
                    <a:pt x="516757" y="0"/>
                  </a:moveTo>
                  <a:lnTo>
                    <a:pt x="1033514" y="195568"/>
                  </a:lnTo>
                  <a:lnTo>
                    <a:pt x="1033514" y="703591"/>
                  </a:lnTo>
                  <a:lnTo>
                    <a:pt x="516758" y="899158"/>
                  </a:lnTo>
                  <a:lnTo>
                    <a:pt x="1" y="703591"/>
                  </a:lnTo>
                  <a:lnTo>
                    <a:pt x="1" y="195568"/>
                  </a:lnTo>
                  <a:lnTo>
                    <a:pt x="516757" y="0"/>
                  </a:lnTo>
                  <a:close/>
                </a:path>
              </a:pathLst>
            </a:cu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208699" tIns="229637" rIns="208700" bIns="229636" numCol="1" spcCol="1270" anchor="ctr" anchorCtr="0">
              <a:noAutofit/>
            </a:bodyPr>
            <a:lstStyle/>
            <a:p>
              <a:pPr lvl="0" algn="ctr" defTabSz="800100">
                <a:lnSpc>
                  <a:spcPct val="90000"/>
                </a:lnSpc>
                <a:spcBef>
                  <a:spcPct val="0"/>
                </a:spcBef>
                <a:spcAft>
                  <a:spcPct val="35000"/>
                </a:spcAft>
              </a:pPr>
              <a:r>
                <a:rPr lang="en-US" altLang="en-US" sz="2400" kern="1200" dirty="0" smtClean="0">
                  <a:latin typeface="微软雅黑" panose="020B0503020204020204" pitchFamily="34" charset="-122"/>
                  <a:ea typeface="微软雅黑" panose="020B0503020204020204" pitchFamily="34" charset="-122"/>
                </a:rPr>
                <a:t>4.</a:t>
              </a:r>
              <a:r>
                <a:rPr lang="zh-CN" altLang="en-US" sz="2400" kern="1200" dirty="0" smtClean="0">
                  <a:latin typeface="微软雅黑" panose="020B0503020204020204" pitchFamily="34" charset="-122"/>
                  <a:ea typeface="微软雅黑" panose="020B0503020204020204" pitchFamily="34" charset="-122"/>
                </a:rPr>
                <a:t>智能化</a:t>
              </a:r>
              <a:endParaRPr lang="zh-CN" altLang="en-US" sz="2400" kern="1200" dirty="0">
                <a:latin typeface="微软雅黑" panose="020B0503020204020204" pitchFamily="34" charset="-122"/>
                <a:ea typeface="微软雅黑" panose="020B0503020204020204" pitchFamily="34" charset="-122"/>
              </a:endParaRPr>
            </a:p>
          </p:txBody>
        </p:sp>
        <p:sp>
          <p:nvSpPr>
            <p:cNvPr id="41" name="任意多边形 40"/>
            <p:cNvSpPr/>
            <p:nvPr/>
          </p:nvSpPr>
          <p:spPr>
            <a:xfrm>
              <a:off x="4293190" y="3896431"/>
              <a:ext cx="1641273" cy="1886520"/>
            </a:xfrm>
            <a:custGeom>
              <a:avLst/>
              <a:gdLst>
                <a:gd name="connsiteX0" fmla="*/ 0 w 1033515"/>
                <a:gd name="connsiteY0" fmla="*/ 449579 h 899158"/>
                <a:gd name="connsiteX1" fmla="*/ 224790 w 1033515"/>
                <a:gd name="connsiteY1" fmla="*/ 0 h 899158"/>
                <a:gd name="connsiteX2" fmla="*/ 808726 w 1033515"/>
                <a:gd name="connsiteY2" fmla="*/ 0 h 899158"/>
                <a:gd name="connsiteX3" fmla="*/ 1033515 w 1033515"/>
                <a:gd name="connsiteY3" fmla="*/ 449579 h 899158"/>
                <a:gd name="connsiteX4" fmla="*/ 808726 w 1033515"/>
                <a:gd name="connsiteY4" fmla="*/ 899158 h 899158"/>
                <a:gd name="connsiteX5" fmla="*/ 224790 w 1033515"/>
                <a:gd name="connsiteY5" fmla="*/ 899158 h 899158"/>
                <a:gd name="connsiteX6" fmla="*/ 0 w 1033515"/>
                <a:gd name="connsiteY6" fmla="*/ 449579 h 899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3515" h="899158">
                  <a:moveTo>
                    <a:pt x="516757" y="0"/>
                  </a:moveTo>
                  <a:lnTo>
                    <a:pt x="1033514" y="195568"/>
                  </a:lnTo>
                  <a:lnTo>
                    <a:pt x="1033514" y="703591"/>
                  </a:lnTo>
                  <a:lnTo>
                    <a:pt x="516758" y="899158"/>
                  </a:lnTo>
                  <a:lnTo>
                    <a:pt x="1" y="703591"/>
                  </a:lnTo>
                  <a:lnTo>
                    <a:pt x="1" y="195568"/>
                  </a:lnTo>
                  <a:lnTo>
                    <a:pt x="516757" y="0"/>
                  </a:lnTo>
                  <a:close/>
                </a:path>
              </a:pathLst>
            </a:cu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txBody>
            <a:bodyPr spcFirstLastPara="0" vert="horz" wrap="square" lIns="208699" tIns="229637" rIns="208700" bIns="229636" numCol="1" spcCol="1270" anchor="ctr" anchorCtr="0">
              <a:noAutofit/>
            </a:bodyPr>
            <a:lstStyle/>
            <a:p>
              <a:pPr lvl="0" algn="ctr" defTabSz="800100">
                <a:lnSpc>
                  <a:spcPct val="90000"/>
                </a:lnSpc>
                <a:spcBef>
                  <a:spcPct val="0"/>
                </a:spcBef>
                <a:spcAft>
                  <a:spcPct val="35000"/>
                </a:spcAft>
              </a:pPr>
              <a:r>
                <a:rPr lang="en-US" altLang="en-US" sz="2400" kern="1200" dirty="0" smtClean="0">
                  <a:latin typeface="微软雅黑" panose="020B0503020204020204" pitchFamily="34" charset="-122"/>
                  <a:ea typeface="微软雅黑" panose="020B0503020204020204" pitchFamily="34" charset="-122"/>
                </a:rPr>
                <a:t>5.</a:t>
              </a:r>
              <a:r>
                <a:rPr lang="zh-CN" altLang="en-US" sz="2400" kern="1200" dirty="0" smtClean="0">
                  <a:latin typeface="微软雅黑" panose="020B0503020204020204" pitchFamily="34" charset="-122"/>
                  <a:ea typeface="微软雅黑" panose="020B0503020204020204" pitchFamily="34" charset="-122"/>
                </a:rPr>
                <a:t>柔性化</a:t>
              </a:r>
              <a:endParaRPr lang="zh-CN" altLang="en-US" sz="2400" kern="1200" dirty="0">
                <a:latin typeface="微软雅黑" panose="020B0503020204020204" pitchFamily="34" charset="-122"/>
                <a:ea typeface="微软雅黑" panose="020B0503020204020204" pitchFamily="34" charset="-122"/>
              </a:endParaRPr>
            </a:p>
          </p:txBody>
        </p:sp>
        <p:sp>
          <p:nvSpPr>
            <p:cNvPr id="44" name="任意多边形 43"/>
            <p:cNvSpPr/>
            <p:nvPr/>
          </p:nvSpPr>
          <p:spPr>
            <a:xfrm>
              <a:off x="5957202" y="3896431"/>
              <a:ext cx="1641273" cy="1886520"/>
            </a:xfrm>
            <a:custGeom>
              <a:avLst/>
              <a:gdLst>
                <a:gd name="connsiteX0" fmla="*/ 0 w 1033515"/>
                <a:gd name="connsiteY0" fmla="*/ 449579 h 899158"/>
                <a:gd name="connsiteX1" fmla="*/ 224790 w 1033515"/>
                <a:gd name="connsiteY1" fmla="*/ 0 h 899158"/>
                <a:gd name="connsiteX2" fmla="*/ 808726 w 1033515"/>
                <a:gd name="connsiteY2" fmla="*/ 0 h 899158"/>
                <a:gd name="connsiteX3" fmla="*/ 1033515 w 1033515"/>
                <a:gd name="connsiteY3" fmla="*/ 449579 h 899158"/>
                <a:gd name="connsiteX4" fmla="*/ 808726 w 1033515"/>
                <a:gd name="connsiteY4" fmla="*/ 899158 h 899158"/>
                <a:gd name="connsiteX5" fmla="*/ 224790 w 1033515"/>
                <a:gd name="connsiteY5" fmla="*/ 899158 h 899158"/>
                <a:gd name="connsiteX6" fmla="*/ 0 w 1033515"/>
                <a:gd name="connsiteY6" fmla="*/ 449579 h 899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3515" h="899158">
                  <a:moveTo>
                    <a:pt x="516757" y="0"/>
                  </a:moveTo>
                  <a:lnTo>
                    <a:pt x="1033514" y="195568"/>
                  </a:lnTo>
                  <a:lnTo>
                    <a:pt x="1033514" y="703591"/>
                  </a:lnTo>
                  <a:lnTo>
                    <a:pt x="516758" y="899158"/>
                  </a:lnTo>
                  <a:lnTo>
                    <a:pt x="1" y="703591"/>
                  </a:lnTo>
                  <a:lnTo>
                    <a:pt x="1" y="195568"/>
                  </a:lnTo>
                  <a:lnTo>
                    <a:pt x="516757" y="0"/>
                  </a:lnTo>
                  <a:close/>
                </a:path>
              </a:pathLst>
            </a:cu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208699" tIns="229637" rIns="208700" bIns="229636" numCol="1" spcCol="1270" anchor="ctr" anchorCtr="0">
              <a:noAutofit/>
            </a:bodyPr>
            <a:lstStyle/>
            <a:p>
              <a:pPr lvl="0" algn="ctr" defTabSz="800100">
                <a:lnSpc>
                  <a:spcPct val="90000"/>
                </a:lnSpc>
                <a:spcBef>
                  <a:spcPct val="0"/>
                </a:spcBef>
                <a:spcAft>
                  <a:spcPct val="35000"/>
                </a:spcAft>
              </a:pPr>
              <a:r>
                <a:rPr lang="en-US" altLang="en-US" sz="2400" kern="1200" dirty="0" smtClean="0">
                  <a:latin typeface="微软雅黑" panose="020B0503020204020204" pitchFamily="34" charset="-122"/>
                  <a:ea typeface="微软雅黑" panose="020B0503020204020204" pitchFamily="34" charset="-122"/>
                </a:rPr>
                <a:t>6.</a:t>
              </a:r>
              <a:r>
                <a:rPr lang="zh-CN" altLang="en-US" sz="2400" kern="1200" dirty="0" smtClean="0">
                  <a:latin typeface="微软雅黑" panose="020B0503020204020204" pitchFamily="34" charset="-122"/>
                  <a:ea typeface="微软雅黑" panose="020B0503020204020204" pitchFamily="34" charset="-122"/>
                </a:rPr>
                <a:t>一体化</a:t>
              </a:r>
              <a:endParaRPr lang="zh-CN" altLang="en-US" sz="2400" kern="1200" dirty="0">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6" presetClass="entr" presetSubtype="21" fill="hold" nodeType="after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barn(inVertical)">
                                      <p:cBhvr>
                                        <p:cTn id="1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38533" y="1340768"/>
            <a:ext cx="5184578" cy="543906"/>
            <a:chOff x="338534" y="1304515"/>
            <a:chExt cx="4702291" cy="468300"/>
          </a:xfrm>
        </p:grpSpPr>
        <p:sp>
          <p:nvSpPr>
            <p:cNvPr id="10" name="燕尾形 9"/>
            <p:cNvSpPr/>
            <p:nvPr/>
          </p:nvSpPr>
          <p:spPr>
            <a:xfrm rot="10800000" flipH="1">
              <a:off x="338534" y="1304515"/>
              <a:ext cx="4702291" cy="468300"/>
            </a:xfrm>
            <a:prstGeom prst="chevron">
              <a:avLst>
                <a:gd name="adj" fmla="val 37294"/>
              </a:avLst>
            </a:prstGeom>
            <a:solidFill>
              <a:srgbClr val="00FFFF"/>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000" dirty="0">
                <a:latin typeface="方正粗倩简体" pitchFamily="65" charset="-122"/>
                <a:ea typeface="方正粗倩简体" pitchFamily="65" charset="-122"/>
              </a:endParaRPr>
            </a:p>
          </p:txBody>
        </p:sp>
        <p:sp>
          <p:nvSpPr>
            <p:cNvPr id="11" name="TextBox 1"/>
            <p:cNvSpPr txBox="1"/>
            <p:nvPr/>
          </p:nvSpPr>
          <p:spPr>
            <a:xfrm>
              <a:off x="370512" y="1340769"/>
              <a:ext cx="3889436" cy="344492"/>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（二</a:t>
              </a:r>
              <a:r>
                <a:rPr lang="zh-CN" altLang="en-US" sz="2000" b="1" dirty="0" smtClean="0">
                  <a:latin typeface="微软雅黑" panose="020B0503020204020204" pitchFamily="34" charset="-122"/>
                  <a:ea typeface="微软雅黑" panose="020B0503020204020204" pitchFamily="34" charset="-122"/>
                </a:rPr>
                <a:t>）电子商务物流的四大商业模式</a:t>
              </a:r>
              <a:endParaRPr lang="zh-CN" altLang="en-US" sz="2000" b="1" dirty="0">
                <a:latin typeface="微软雅黑" panose="020B0503020204020204" pitchFamily="34" charset="-122"/>
                <a:ea typeface="微软雅黑" panose="020B0503020204020204" pitchFamily="34" charset="-122"/>
              </a:endParaRPr>
            </a:p>
          </p:txBody>
        </p:sp>
      </p:grpSp>
      <p:sp>
        <p:nvSpPr>
          <p:cNvPr id="13" name="TextBox 8"/>
          <p:cNvSpPr txBox="1"/>
          <p:nvPr/>
        </p:nvSpPr>
        <p:spPr>
          <a:xfrm>
            <a:off x="404018" y="188640"/>
            <a:ext cx="6698633" cy="461665"/>
          </a:xfrm>
          <a:prstGeom prst="rect">
            <a:avLst/>
          </a:prstGeom>
          <a:noFill/>
        </p:spPr>
        <p:txBody>
          <a:bodyPr wrap="square" rtlCol="0">
            <a:spAutoFit/>
          </a:bodyPr>
          <a:lstStyle/>
          <a:p>
            <a:r>
              <a:rPr lang="zh-CN" altLang="en-US" sz="2400" b="1" dirty="0">
                <a:solidFill>
                  <a:schemeClr val="tx1">
                    <a:lumMod val="75000"/>
                    <a:lumOff val="25000"/>
                  </a:schemeClr>
                </a:solidFill>
                <a:latin typeface="微软雅黑" panose="020B0503020204020204" charset="-122"/>
                <a:ea typeface="微软雅黑" panose="020B0503020204020204" charset="-122"/>
              </a:rPr>
              <a:t>三、电子商务环境下物流</a:t>
            </a:r>
            <a:r>
              <a:rPr lang="zh-CN" altLang="en-US" sz="2400" b="1" dirty="0" smtClean="0">
                <a:solidFill>
                  <a:schemeClr val="tx1">
                    <a:lumMod val="75000"/>
                    <a:lumOff val="25000"/>
                  </a:schemeClr>
                </a:solidFill>
                <a:latin typeface="微软雅黑" panose="020B0503020204020204" charset="-122"/>
                <a:ea typeface="微软雅黑" panose="020B0503020204020204" charset="-122"/>
              </a:rPr>
              <a:t>的发展</a:t>
            </a:r>
            <a:endParaRPr lang="zh-CN" altLang="en-US" sz="2000" b="1" dirty="0">
              <a:solidFill>
                <a:schemeClr val="tx1">
                  <a:lumMod val="75000"/>
                  <a:lumOff val="25000"/>
                </a:schemeClr>
              </a:solidFill>
              <a:latin typeface="微软雅黑" panose="020B0503020204020204" charset="-122"/>
              <a:ea typeface="微软雅黑" panose="020B0503020204020204" charset="-122"/>
            </a:endParaRPr>
          </a:p>
        </p:txBody>
      </p:sp>
      <p:graphicFrame>
        <p:nvGraphicFramePr>
          <p:cNvPr id="2" name="图示 1"/>
          <p:cNvGraphicFramePr/>
          <p:nvPr>
            <p:extLst>
              <p:ext uri="{D42A27DB-BD31-4B8C-83A1-F6EECF244321}">
                <p14:modId xmlns:p14="http://schemas.microsoft.com/office/powerpoint/2010/main" val="3356358162"/>
              </p:ext>
            </p:extLst>
          </p:nvPr>
        </p:nvGraphicFramePr>
        <p:xfrm>
          <a:off x="1256858" y="2348880"/>
          <a:ext cx="9810869" cy="30963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64870" y="409575"/>
            <a:ext cx="5715635" cy="514350"/>
          </a:xfrm>
          <a:prstGeom prst="rect">
            <a:avLst/>
          </a:prstGeom>
        </p:spPr>
        <p:txBody>
          <a:bodyPr vert="horz" wrap="square" lIns="0" tIns="13335" rIns="0" bIns="0" rtlCol="0">
            <a:spAutoFit/>
          </a:bodyPr>
          <a:lstStyle/>
          <a:p>
            <a:pPr marL="12700">
              <a:spcBef>
                <a:spcPts val="105"/>
              </a:spcBef>
            </a:pPr>
            <a:r>
              <a:rPr spc="-5" dirty="0" err="1" smtClean="0"/>
              <a:t>电子商务物流四大商业模</a:t>
            </a:r>
            <a:r>
              <a:rPr dirty="0" err="1" smtClean="0"/>
              <a:t>式</a:t>
            </a:r>
            <a:endParaRPr dirty="0"/>
          </a:p>
        </p:txBody>
      </p:sp>
      <p:sp>
        <p:nvSpPr>
          <p:cNvPr id="3" name="object 3"/>
          <p:cNvSpPr txBox="1"/>
          <p:nvPr/>
        </p:nvSpPr>
        <p:spPr>
          <a:xfrm>
            <a:off x="1085850" y="1210311"/>
            <a:ext cx="8536940" cy="2620589"/>
          </a:xfrm>
          <a:prstGeom prst="rect">
            <a:avLst/>
          </a:prstGeom>
        </p:spPr>
        <p:txBody>
          <a:bodyPr vert="horz" wrap="square" lIns="0" tIns="12065" rIns="0" bIns="0" rtlCol="0">
            <a:spAutoFit/>
          </a:bodyPr>
          <a:lstStyle/>
          <a:p>
            <a:pPr marL="12700">
              <a:spcBef>
                <a:spcPts val="95"/>
              </a:spcBef>
            </a:pPr>
            <a:r>
              <a:rPr sz="2800" b="1" spc="-5" dirty="0">
                <a:solidFill>
                  <a:prstClr val="black"/>
                </a:solidFill>
                <a:latin typeface="微软雅黑" panose="020B0503020204020204" pitchFamily="34" charset="-122"/>
                <a:ea typeface="微软雅黑" panose="020B0503020204020204" pitchFamily="34" charset="-122"/>
                <a:cs typeface="宋体"/>
              </a:rPr>
              <a:t>1、平台整合物流资源模</a:t>
            </a:r>
            <a:r>
              <a:rPr sz="2800" b="1" spc="-20" dirty="0">
                <a:solidFill>
                  <a:prstClr val="black"/>
                </a:solidFill>
                <a:latin typeface="微软雅黑" panose="020B0503020204020204" pitchFamily="34" charset="-122"/>
                <a:ea typeface="微软雅黑" panose="020B0503020204020204" pitchFamily="34" charset="-122"/>
                <a:cs typeface="宋体"/>
              </a:rPr>
              <a:t>式</a:t>
            </a:r>
            <a:endParaRPr sz="2800" dirty="0">
              <a:solidFill>
                <a:prstClr val="black"/>
              </a:solidFill>
              <a:latin typeface="微软雅黑" panose="020B0503020204020204" pitchFamily="34" charset="-122"/>
              <a:ea typeface="微软雅黑" panose="020B0503020204020204" pitchFamily="34" charset="-122"/>
              <a:cs typeface="宋体"/>
            </a:endParaRPr>
          </a:p>
          <a:p>
            <a:pPr>
              <a:spcBef>
                <a:spcPts val="5"/>
              </a:spcBef>
            </a:pPr>
            <a:endParaRPr sz="3350" dirty="0">
              <a:solidFill>
                <a:prstClr val="black"/>
              </a:solidFill>
              <a:latin typeface="Times New Roman"/>
              <a:cs typeface="Times New Roman"/>
            </a:endParaRPr>
          </a:p>
          <a:p>
            <a:pPr marL="106680" marR="5080">
              <a:lnSpc>
                <a:spcPct val="150000"/>
              </a:lnSpc>
            </a:pPr>
            <a:r>
              <a:rPr sz="2400" b="1" dirty="0">
                <a:solidFill>
                  <a:prstClr val="black"/>
                </a:solidFill>
                <a:latin typeface="宋体"/>
                <a:cs typeface="宋体"/>
              </a:rPr>
              <a:t>   </a:t>
            </a:r>
            <a:r>
              <a:rPr sz="2400" b="1" spc="-5" dirty="0">
                <a:solidFill>
                  <a:prstClr val="black"/>
                </a:solidFill>
                <a:latin typeface="宋体"/>
                <a:cs typeface="宋体"/>
              </a:rPr>
              <a:t>利用智慧物流平台，搭建智慧物流骨干网，全面整合社会</a:t>
            </a:r>
            <a:r>
              <a:rPr sz="2400" b="1" spc="-10" dirty="0">
                <a:solidFill>
                  <a:prstClr val="black"/>
                </a:solidFill>
                <a:latin typeface="宋体"/>
                <a:cs typeface="宋体"/>
              </a:rPr>
              <a:t>资 </a:t>
            </a:r>
            <a:r>
              <a:rPr sz="2400" b="1" spc="-5" dirty="0">
                <a:solidFill>
                  <a:prstClr val="black"/>
                </a:solidFill>
                <a:latin typeface="宋体"/>
                <a:cs typeface="宋体"/>
              </a:rPr>
              <a:t>源，建设的服务于电子商务网购平台的智慧物流体系。最典</a:t>
            </a:r>
            <a:r>
              <a:rPr sz="2400" b="1" spc="-10" dirty="0">
                <a:solidFill>
                  <a:prstClr val="black"/>
                </a:solidFill>
                <a:latin typeface="宋体"/>
                <a:cs typeface="宋体"/>
              </a:rPr>
              <a:t>型 </a:t>
            </a:r>
            <a:r>
              <a:rPr sz="2400" b="1" dirty="0">
                <a:solidFill>
                  <a:prstClr val="black"/>
                </a:solidFill>
                <a:latin typeface="宋体"/>
                <a:cs typeface="宋体"/>
              </a:rPr>
              <a:t>的案例是菜鸟物流</a:t>
            </a:r>
            <a:r>
              <a:rPr sz="2400" b="1" spc="-10" dirty="0">
                <a:solidFill>
                  <a:prstClr val="black"/>
                </a:solidFill>
                <a:latin typeface="宋体"/>
                <a:cs typeface="宋体"/>
              </a:rPr>
              <a:t>。</a:t>
            </a:r>
            <a:endParaRPr sz="2400" dirty="0">
              <a:solidFill>
                <a:prstClr val="black"/>
              </a:solidFill>
              <a:latin typeface="宋体"/>
              <a:cs typeface="宋体"/>
            </a:endParaRPr>
          </a:p>
        </p:txBody>
      </p:sp>
      <p:sp>
        <p:nvSpPr>
          <p:cNvPr id="4" name="object 4"/>
          <p:cNvSpPr/>
          <p:nvPr/>
        </p:nvSpPr>
        <p:spPr>
          <a:xfrm>
            <a:off x="1265048" y="4203191"/>
            <a:ext cx="2596895" cy="1962912"/>
          </a:xfrm>
          <a:prstGeom prst="rect">
            <a:avLst/>
          </a:prstGeom>
          <a:blipFill>
            <a:blip r:embed="rId2" cstate="print"/>
            <a:stretch>
              <a:fillRect/>
            </a:stretch>
          </a:blipFill>
        </p:spPr>
        <p:txBody>
          <a:bodyPr wrap="square" lIns="0" tIns="0" rIns="0" bIns="0" rtlCol="0"/>
          <a:lstStyle/>
          <a:p>
            <a:endParaRPr>
              <a:solidFill>
                <a:prstClr val="black"/>
              </a:solidFill>
            </a:endParaRPr>
          </a:p>
        </p:txBody>
      </p:sp>
      <p:sp>
        <p:nvSpPr>
          <p:cNvPr id="5" name="object 5"/>
          <p:cNvSpPr/>
          <p:nvPr/>
        </p:nvSpPr>
        <p:spPr>
          <a:xfrm>
            <a:off x="7397622" y="4204715"/>
            <a:ext cx="2715768" cy="1961388"/>
          </a:xfrm>
          <a:prstGeom prst="rect">
            <a:avLst/>
          </a:prstGeom>
          <a:blipFill>
            <a:blip r:embed="rId3" cstate="print"/>
            <a:stretch>
              <a:fillRect/>
            </a:stretch>
          </a:blipFill>
        </p:spPr>
        <p:txBody>
          <a:bodyPr wrap="square" lIns="0" tIns="0" rIns="0" bIns="0" rtlCol="0"/>
          <a:lstStyle/>
          <a:p>
            <a:endParaRPr>
              <a:solidFill>
                <a:prstClr val="black"/>
              </a:solidFill>
            </a:endParaRPr>
          </a:p>
        </p:txBody>
      </p:sp>
      <p:sp>
        <p:nvSpPr>
          <p:cNvPr id="6" name="object 6"/>
          <p:cNvSpPr/>
          <p:nvPr/>
        </p:nvSpPr>
        <p:spPr>
          <a:xfrm>
            <a:off x="4034154" y="4204715"/>
            <a:ext cx="3081528" cy="1961388"/>
          </a:xfrm>
          <a:prstGeom prst="rect">
            <a:avLst/>
          </a:prstGeom>
          <a:blipFill>
            <a:blip r:embed="rId4" cstate="print"/>
            <a:stretch>
              <a:fillRect/>
            </a:stretch>
          </a:blipFill>
        </p:spPr>
        <p:txBody>
          <a:bodyPr wrap="square" lIns="0" tIns="0" rIns="0" bIns="0" rtlCol="0"/>
          <a:lstStyle/>
          <a:p>
            <a:endParaRPr>
              <a:solidFill>
                <a:prstClr val="black"/>
              </a:solidFill>
            </a:endParaRPr>
          </a:p>
        </p:txBody>
      </p:sp>
    </p:spTree>
    <p:extLst>
      <p:ext uri="{BB962C8B-B14F-4D97-AF65-F5344CB8AC3E}">
        <p14:creationId xmlns:p14="http://schemas.microsoft.com/office/powerpoint/2010/main" val="32095670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64870" y="409575"/>
            <a:ext cx="5715635" cy="514350"/>
          </a:xfrm>
          <a:prstGeom prst="rect">
            <a:avLst/>
          </a:prstGeom>
        </p:spPr>
        <p:txBody>
          <a:bodyPr vert="horz" wrap="square" lIns="0" tIns="13335" rIns="0" bIns="0" rtlCol="0">
            <a:spAutoFit/>
          </a:bodyPr>
          <a:lstStyle/>
          <a:p>
            <a:pPr marL="12700">
              <a:spcBef>
                <a:spcPts val="105"/>
              </a:spcBef>
            </a:pPr>
            <a:r>
              <a:rPr spc="-5" dirty="0" err="1" smtClean="0"/>
              <a:t>电子商务物流四大商业模</a:t>
            </a:r>
            <a:r>
              <a:rPr dirty="0" err="1" smtClean="0"/>
              <a:t>式</a:t>
            </a:r>
            <a:endParaRPr dirty="0"/>
          </a:p>
        </p:txBody>
      </p:sp>
      <p:sp>
        <p:nvSpPr>
          <p:cNvPr id="3" name="object 3"/>
          <p:cNvSpPr txBox="1"/>
          <p:nvPr/>
        </p:nvSpPr>
        <p:spPr>
          <a:xfrm>
            <a:off x="1098550" y="1272927"/>
            <a:ext cx="4109720" cy="359073"/>
          </a:xfrm>
          <a:prstGeom prst="rect">
            <a:avLst/>
          </a:prstGeom>
        </p:spPr>
        <p:txBody>
          <a:bodyPr vert="horz" wrap="square" lIns="0" tIns="0" rIns="0" bIns="0" rtlCol="0">
            <a:spAutoFit/>
          </a:bodyPr>
          <a:lstStyle/>
          <a:p>
            <a:pPr>
              <a:lnSpc>
                <a:spcPts val="2795"/>
              </a:lnSpc>
            </a:pPr>
            <a:r>
              <a:rPr sz="2800" b="1" spc="-5" dirty="0">
                <a:solidFill>
                  <a:prstClr val="black"/>
                </a:solidFill>
                <a:latin typeface="宋体"/>
                <a:cs typeface="宋体"/>
              </a:rPr>
              <a:t>1、平台整合物流资源模</a:t>
            </a:r>
            <a:r>
              <a:rPr sz="2800" b="1" spc="-20" dirty="0">
                <a:solidFill>
                  <a:prstClr val="black"/>
                </a:solidFill>
                <a:latin typeface="宋体"/>
                <a:cs typeface="宋体"/>
              </a:rPr>
              <a:t>式</a:t>
            </a:r>
            <a:endParaRPr sz="2800">
              <a:solidFill>
                <a:prstClr val="black"/>
              </a:solidFill>
              <a:latin typeface="宋体"/>
              <a:cs typeface="宋体"/>
            </a:endParaRPr>
          </a:p>
        </p:txBody>
      </p:sp>
      <p:sp>
        <p:nvSpPr>
          <p:cNvPr id="4" name="object 4"/>
          <p:cNvSpPr/>
          <p:nvPr/>
        </p:nvSpPr>
        <p:spPr>
          <a:xfrm>
            <a:off x="931291" y="957072"/>
            <a:ext cx="9479280" cy="5891784"/>
          </a:xfrm>
          <a:prstGeom prst="rect">
            <a:avLst/>
          </a:prstGeom>
          <a:blipFill>
            <a:blip r:embed="rId2" cstate="print"/>
            <a:stretch>
              <a:fillRect/>
            </a:stretch>
          </a:blipFill>
        </p:spPr>
        <p:txBody>
          <a:bodyPr wrap="square" lIns="0" tIns="0" rIns="0" bIns="0" rtlCol="0"/>
          <a:lstStyle/>
          <a:p>
            <a:endParaRPr>
              <a:solidFill>
                <a:prstClr val="black"/>
              </a:solidFill>
            </a:endParaRPr>
          </a:p>
        </p:txBody>
      </p:sp>
    </p:spTree>
    <p:extLst>
      <p:ext uri="{BB962C8B-B14F-4D97-AF65-F5344CB8AC3E}">
        <p14:creationId xmlns:p14="http://schemas.microsoft.com/office/powerpoint/2010/main" val="4748981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64869" y="431165"/>
            <a:ext cx="6026394" cy="505908"/>
          </a:xfrm>
          <a:prstGeom prst="rect">
            <a:avLst/>
          </a:prstGeom>
        </p:spPr>
        <p:txBody>
          <a:bodyPr vert="horz" wrap="square" lIns="0" tIns="13335" rIns="0" bIns="0" rtlCol="0">
            <a:spAutoFit/>
          </a:bodyPr>
          <a:lstStyle/>
          <a:p>
            <a:pPr marL="12700">
              <a:spcBef>
                <a:spcPts val="105"/>
              </a:spcBef>
            </a:pPr>
            <a:r>
              <a:rPr spc="-5" dirty="0">
                <a:solidFill>
                  <a:srgbClr val="453D36"/>
                </a:solidFill>
                <a:latin typeface="微软雅黑" panose="020B0503020204020204" pitchFamily="34" charset="-122"/>
                <a:ea typeface="微软雅黑" panose="020B0503020204020204" pitchFamily="34" charset="-122"/>
                <a:cs typeface="宋体"/>
              </a:rPr>
              <a:t>1</a:t>
            </a:r>
            <a:r>
              <a:rPr dirty="0">
                <a:solidFill>
                  <a:srgbClr val="453D36"/>
                </a:solidFill>
                <a:latin typeface="微软雅黑" panose="020B0503020204020204" pitchFamily="34" charset="-122"/>
                <a:ea typeface="微软雅黑" panose="020B0503020204020204" pitchFamily="34" charset="-122"/>
                <a:cs typeface="宋体"/>
              </a:rPr>
              <a:t>、平台整合物流资源模</a:t>
            </a:r>
            <a:r>
              <a:rPr spc="-10" dirty="0">
                <a:solidFill>
                  <a:srgbClr val="453D36"/>
                </a:solidFill>
                <a:latin typeface="微软雅黑" panose="020B0503020204020204" pitchFamily="34" charset="-122"/>
                <a:ea typeface="微软雅黑" panose="020B0503020204020204" pitchFamily="34" charset="-122"/>
                <a:cs typeface="宋体"/>
              </a:rPr>
              <a:t>式</a:t>
            </a:r>
          </a:p>
        </p:txBody>
      </p:sp>
      <p:sp>
        <p:nvSpPr>
          <p:cNvPr id="3" name="object 3"/>
          <p:cNvSpPr txBox="1"/>
          <p:nvPr/>
        </p:nvSpPr>
        <p:spPr>
          <a:xfrm>
            <a:off x="934719" y="1310005"/>
            <a:ext cx="10388600" cy="1256113"/>
          </a:xfrm>
          <a:prstGeom prst="rect">
            <a:avLst/>
          </a:prstGeom>
        </p:spPr>
        <p:txBody>
          <a:bodyPr vert="horz" wrap="square" lIns="0" tIns="12065" rIns="0" bIns="0" rtlCol="0">
            <a:spAutoFit/>
          </a:bodyPr>
          <a:lstStyle/>
          <a:p>
            <a:pPr marL="12700" marR="309880">
              <a:lnSpc>
                <a:spcPts val="3100"/>
              </a:lnSpc>
              <a:spcBef>
                <a:spcPts val="95"/>
              </a:spcBef>
            </a:pPr>
            <a:r>
              <a:rPr sz="2400" dirty="0">
                <a:solidFill>
                  <a:prstClr val="black"/>
                </a:solidFill>
                <a:latin typeface="宋体"/>
                <a:cs typeface="宋体"/>
              </a:rPr>
              <a:t>    </a:t>
            </a:r>
            <a:r>
              <a:rPr sz="2000" dirty="0" err="1" smtClean="0">
                <a:solidFill>
                  <a:prstClr val="black"/>
                </a:solidFill>
                <a:latin typeface="微软雅黑" panose="020B0503020204020204" pitchFamily="34" charset="-122"/>
                <a:ea typeface="微软雅黑" panose="020B0503020204020204" pitchFamily="34" charset="-122"/>
                <a:cs typeface="宋体"/>
              </a:rPr>
              <a:t>以轻资产模式为宗旨</a:t>
            </a:r>
            <a:r>
              <a:rPr sz="2000" dirty="0" err="1">
                <a:solidFill>
                  <a:prstClr val="black"/>
                </a:solidFill>
                <a:latin typeface="微软雅黑" panose="020B0503020204020204" pitchFamily="34" charset="-122"/>
                <a:ea typeface="微软雅黑" panose="020B0503020204020204" pitchFamily="34" charset="-122"/>
                <a:cs typeface="宋体"/>
              </a:rPr>
              <a:t>，以整合资源为手段，以数据驱动赋能</a:t>
            </a:r>
            <a:r>
              <a:rPr sz="2000" dirty="0">
                <a:solidFill>
                  <a:prstClr val="black"/>
                </a:solidFill>
                <a:latin typeface="微软雅黑" panose="020B0503020204020204" pitchFamily="34" charset="-122"/>
                <a:ea typeface="微软雅黑" panose="020B0503020204020204" pitchFamily="34" charset="-122"/>
                <a:cs typeface="宋体"/>
              </a:rPr>
              <a:t> </a:t>
            </a:r>
            <a:r>
              <a:rPr sz="2000" dirty="0" err="1">
                <a:solidFill>
                  <a:prstClr val="black"/>
                </a:solidFill>
                <a:latin typeface="微软雅黑" panose="020B0503020204020204" pitchFamily="34" charset="-122"/>
                <a:ea typeface="微软雅黑" panose="020B0503020204020204" pitchFamily="34" charset="-122"/>
                <a:cs typeface="宋体"/>
              </a:rPr>
              <a:t>为纽带，以智能仓储为网络节点，打造的社会化电子商务物流服务大系统</a:t>
            </a:r>
            <a:r>
              <a:rPr sz="2000" dirty="0" smtClean="0">
                <a:solidFill>
                  <a:prstClr val="black"/>
                </a:solidFill>
                <a:latin typeface="微软雅黑" panose="020B0503020204020204" pitchFamily="34" charset="-122"/>
                <a:ea typeface="微软雅黑" panose="020B0503020204020204" pitchFamily="34" charset="-122"/>
                <a:cs typeface="宋体"/>
              </a:rPr>
              <a:t>。</a:t>
            </a:r>
            <a:endParaRPr sz="2000" dirty="0">
              <a:solidFill>
                <a:prstClr val="black"/>
              </a:solidFill>
              <a:latin typeface="微软雅黑" panose="020B0503020204020204" pitchFamily="34" charset="-122"/>
              <a:ea typeface="微软雅黑" panose="020B0503020204020204" pitchFamily="34" charset="-122"/>
              <a:cs typeface="宋体"/>
            </a:endParaRPr>
          </a:p>
          <a:p>
            <a:pPr marL="12700">
              <a:lnSpc>
                <a:spcPts val="3100"/>
              </a:lnSpc>
              <a:spcBef>
                <a:spcPts val="365"/>
              </a:spcBef>
            </a:pPr>
            <a:r>
              <a:rPr sz="2000" dirty="0">
                <a:solidFill>
                  <a:prstClr val="black"/>
                </a:solidFill>
                <a:latin typeface="微软雅黑" panose="020B0503020204020204" pitchFamily="34" charset="-122"/>
                <a:ea typeface="微软雅黑" panose="020B0503020204020204" pitchFamily="34" charset="-122"/>
                <a:cs typeface="宋体"/>
              </a:rPr>
              <a:t>    </a:t>
            </a:r>
            <a:r>
              <a:rPr sz="2000" dirty="0" err="1" smtClean="0">
                <a:solidFill>
                  <a:prstClr val="black"/>
                </a:solidFill>
                <a:latin typeface="微软雅黑" panose="020B0503020204020204" pitchFamily="34" charset="-122"/>
                <a:ea typeface="微软雅黑" panose="020B0503020204020204" pitchFamily="34" charset="-122"/>
                <a:cs typeface="宋体"/>
              </a:rPr>
              <a:t>重点把控的是</a:t>
            </a:r>
            <a:r>
              <a:rPr sz="2000" dirty="0" err="1">
                <a:solidFill>
                  <a:prstClr val="black"/>
                </a:solidFill>
                <a:latin typeface="微软雅黑" panose="020B0503020204020204" pitchFamily="34" charset="-122"/>
                <a:ea typeface="微软雅黑" panose="020B0503020204020204" pitchFamily="34" charset="-122"/>
                <a:cs typeface="宋体"/>
              </a:rPr>
              <a:t>：数据、技术、和关键网络节点</a:t>
            </a:r>
            <a:r>
              <a:rPr sz="2000" dirty="0" smtClean="0">
                <a:solidFill>
                  <a:prstClr val="black"/>
                </a:solidFill>
                <a:latin typeface="微软雅黑" panose="020B0503020204020204" pitchFamily="34" charset="-122"/>
                <a:ea typeface="微软雅黑" panose="020B0503020204020204" pitchFamily="34" charset="-122"/>
                <a:cs typeface="宋体"/>
              </a:rPr>
              <a:t>。</a:t>
            </a:r>
            <a:endParaRPr sz="2000" dirty="0">
              <a:solidFill>
                <a:prstClr val="black"/>
              </a:solidFill>
              <a:latin typeface="微软雅黑" panose="020B0503020204020204" pitchFamily="34" charset="-122"/>
              <a:ea typeface="微软雅黑" panose="020B0503020204020204" pitchFamily="34" charset="-122"/>
              <a:cs typeface="宋体"/>
            </a:endParaRPr>
          </a:p>
        </p:txBody>
      </p:sp>
      <p:sp>
        <p:nvSpPr>
          <p:cNvPr id="4" name="object 4"/>
          <p:cNvSpPr/>
          <p:nvPr/>
        </p:nvSpPr>
        <p:spPr>
          <a:xfrm>
            <a:off x="10111867" y="5396484"/>
            <a:ext cx="1905000" cy="1315212"/>
          </a:xfrm>
          <a:prstGeom prst="rect">
            <a:avLst/>
          </a:prstGeom>
          <a:blipFill>
            <a:blip r:embed="rId2" cstate="print"/>
            <a:stretch>
              <a:fillRect/>
            </a:stretch>
          </a:blipFill>
        </p:spPr>
        <p:txBody>
          <a:bodyPr wrap="square" lIns="0" tIns="0" rIns="0" bIns="0" rtlCol="0"/>
          <a:lstStyle/>
          <a:p>
            <a:endParaRPr>
              <a:solidFill>
                <a:prstClr val="black"/>
              </a:solidFill>
            </a:endParaRPr>
          </a:p>
        </p:txBody>
      </p:sp>
    </p:spTree>
    <p:extLst>
      <p:ext uri="{BB962C8B-B14F-4D97-AF65-F5344CB8AC3E}">
        <p14:creationId xmlns:p14="http://schemas.microsoft.com/office/powerpoint/2010/main" val="231782183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64869" y="409575"/>
            <a:ext cx="4747260" cy="514350"/>
          </a:xfrm>
          <a:prstGeom prst="rect">
            <a:avLst/>
          </a:prstGeom>
        </p:spPr>
        <p:txBody>
          <a:bodyPr vert="horz" wrap="square" lIns="0" tIns="13335" rIns="0" bIns="0" rtlCol="0">
            <a:spAutoFit/>
          </a:bodyPr>
          <a:lstStyle/>
          <a:p>
            <a:pPr marL="12700">
              <a:spcBef>
                <a:spcPts val="105"/>
              </a:spcBef>
            </a:pPr>
            <a:r>
              <a:rPr spc="-5" dirty="0">
                <a:solidFill>
                  <a:srgbClr val="453D36"/>
                </a:solidFill>
              </a:rPr>
              <a:t>2、平台自建物流体系模</a:t>
            </a:r>
            <a:r>
              <a:rPr dirty="0">
                <a:solidFill>
                  <a:srgbClr val="453D36"/>
                </a:solidFill>
              </a:rPr>
              <a:t>式</a:t>
            </a:r>
          </a:p>
        </p:txBody>
      </p:sp>
      <p:sp>
        <p:nvSpPr>
          <p:cNvPr id="3" name="object 3"/>
          <p:cNvSpPr txBox="1"/>
          <p:nvPr/>
        </p:nvSpPr>
        <p:spPr>
          <a:xfrm>
            <a:off x="929005" y="1402714"/>
            <a:ext cx="9820910" cy="2768600"/>
          </a:xfrm>
          <a:prstGeom prst="rect">
            <a:avLst/>
          </a:prstGeom>
        </p:spPr>
        <p:txBody>
          <a:bodyPr vert="horz" wrap="square" lIns="0" tIns="195580" rIns="0" bIns="0" rtlCol="0">
            <a:spAutoFit/>
          </a:bodyPr>
          <a:lstStyle/>
          <a:p>
            <a:pPr marL="12700" algn="just">
              <a:spcBef>
                <a:spcPts val="1540"/>
              </a:spcBef>
            </a:pPr>
            <a:r>
              <a:rPr sz="2400" b="1" dirty="0">
                <a:solidFill>
                  <a:prstClr val="black"/>
                </a:solidFill>
                <a:latin typeface="宋体"/>
                <a:cs typeface="宋体"/>
              </a:rPr>
              <a:t>    </a:t>
            </a:r>
            <a:r>
              <a:rPr sz="2400" b="1" spc="-5" dirty="0">
                <a:solidFill>
                  <a:prstClr val="black"/>
                </a:solidFill>
                <a:latin typeface="宋体"/>
                <a:cs typeface="宋体"/>
              </a:rPr>
              <a:t>在全国各地以投资自建为主，搭建智慧物流服务体系，如京东物流</a:t>
            </a:r>
            <a:r>
              <a:rPr sz="2400" b="1" spc="-10" dirty="0">
                <a:solidFill>
                  <a:prstClr val="black"/>
                </a:solidFill>
                <a:latin typeface="宋体"/>
                <a:cs typeface="宋体"/>
              </a:rPr>
              <a:t>。</a:t>
            </a:r>
            <a:endParaRPr sz="2400">
              <a:solidFill>
                <a:prstClr val="black"/>
              </a:solidFill>
              <a:latin typeface="宋体"/>
              <a:cs typeface="宋体"/>
            </a:endParaRPr>
          </a:p>
          <a:p>
            <a:pPr marL="12700" marR="5080" algn="just">
              <a:lnSpc>
                <a:spcPct val="150000"/>
              </a:lnSpc>
            </a:pPr>
            <a:r>
              <a:rPr sz="2400" b="1" dirty="0">
                <a:solidFill>
                  <a:prstClr val="black"/>
                </a:solidFill>
                <a:latin typeface="宋体"/>
                <a:cs typeface="宋体"/>
              </a:rPr>
              <a:t>    </a:t>
            </a:r>
            <a:r>
              <a:rPr sz="2400" b="1" spc="-5" dirty="0">
                <a:solidFill>
                  <a:prstClr val="black"/>
                </a:solidFill>
                <a:latin typeface="宋体"/>
                <a:cs typeface="宋体"/>
              </a:rPr>
              <a:t>这是典型的重资产物流服务模式，虽然也有一些地区的物流仓储设</a:t>
            </a:r>
            <a:r>
              <a:rPr sz="2400" b="1" spc="-10" dirty="0">
                <a:solidFill>
                  <a:prstClr val="black"/>
                </a:solidFill>
                <a:latin typeface="宋体"/>
                <a:cs typeface="宋体"/>
              </a:rPr>
              <a:t>施 </a:t>
            </a:r>
            <a:r>
              <a:rPr sz="2400" b="1" spc="-5" dirty="0">
                <a:solidFill>
                  <a:prstClr val="black"/>
                </a:solidFill>
                <a:latin typeface="宋体"/>
                <a:cs typeface="宋体"/>
              </a:rPr>
              <a:t>采用了租赁模式，但物流服务网络基本上是以投资自建为主。京东在全</a:t>
            </a:r>
            <a:r>
              <a:rPr sz="2400" b="1" spc="-10" dirty="0">
                <a:solidFill>
                  <a:prstClr val="black"/>
                </a:solidFill>
                <a:latin typeface="宋体"/>
                <a:cs typeface="宋体"/>
              </a:rPr>
              <a:t>国 </a:t>
            </a:r>
            <a:r>
              <a:rPr sz="2400" b="1" spc="-5" dirty="0">
                <a:solidFill>
                  <a:prstClr val="black"/>
                </a:solidFill>
                <a:latin typeface="宋体"/>
                <a:cs typeface="宋体"/>
              </a:rPr>
              <a:t>大量建设了仓储设施作为智慧物流服务网络的节点，末端配送也以自营</a:t>
            </a:r>
            <a:r>
              <a:rPr sz="2400" b="1" spc="-10" dirty="0">
                <a:solidFill>
                  <a:prstClr val="black"/>
                </a:solidFill>
                <a:latin typeface="宋体"/>
                <a:cs typeface="宋体"/>
              </a:rPr>
              <a:t>为 </a:t>
            </a:r>
            <a:r>
              <a:rPr sz="2400" b="1" spc="-5" dirty="0">
                <a:solidFill>
                  <a:prstClr val="black"/>
                </a:solidFill>
                <a:latin typeface="宋体"/>
                <a:cs typeface="宋体"/>
              </a:rPr>
              <a:t>主体，干线运输以社会资源为主体，也有部分自有车辆</a:t>
            </a:r>
            <a:r>
              <a:rPr sz="2400" b="1" spc="-10" dirty="0">
                <a:solidFill>
                  <a:prstClr val="black"/>
                </a:solidFill>
                <a:latin typeface="宋体"/>
                <a:cs typeface="宋体"/>
              </a:rPr>
              <a:t>。</a:t>
            </a:r>
            <a:endParaRPr sz="2400">
              <a:solidFill>
                <a:prstClr val="black"/>
              </a:solidFill>
              <a:latin typeface="宋体"/>
              <a:cs typeface="宋体"/>
            </a:endParaRPr>
          </a:p>
        </p:txBody>
      </p:sp>
      <p:sp>
        <p:nvSpPr>
          <p:cNvPr id="4" name="object 4"/>
          <p:cNvSpPr/>
          <p:nvPr/>
        </p:nvSpPr>
        <p:spPr>
          <a:xfrm>
            <a:off x="6054978" y="4626864"/>
            <a:ext cx="4981956" cy="1411224"/>
          </a:xfrm>
          <a:prstGeom prst="rect">
            <a:avLst/>
          </a:prstGeom>
          <a:blipFill>
            <a:blip r:embed="rId2" cstate="print"/>
            <a:stretch>
              <a:fillRect/>
            </a:stretch>
          </a:blipFill>
        </p:spPr>
        <p:txBody>
          <a:bodyPr wrap="square" lIns="0" tIns="0" rIns="0" bIns="0" rtlCol="0"/>
          <a:lstStyle/>
          <a:p>
            <a:endParaRPr>
              <a:solidFill>
                <a:prstClr val="black"/>
              </a:solidFill>
            </a:endParaRPr>
          </a:p>
        </p:txBody>
      </p:sp>
      <p:sp>
        <p:nvSpPr>
          <p:cNvPr id="5" name="object 5"/>
          <p:cNvSpPr/>
          <p:nvPr/>
        </p:nvSpPr>
        <p:spPr>
          <a:xfrm>
            <a:off x="885571" y="4607052"/>
            <a:ext cx="5169408" cy="1456944"/>
          </a:xfrm>
          <a:prstGeom prst="rect">
            <a:avLst/>
          </a:prstGeom>
          <a:blipFill>
            <a:blip r:embed="rId3" cstate="print"/>
            <a:stretch>
              <a:fillRect/>
            </a:stretch>
          </a:blipFill>
        </p:spPr>
        <p:txBody>
          <a:bodyPr wrap="square" lIns="0" tIns="0" rIns="0" bIns="0" rtlCol="0"/>
          <a:lstStyle/>
          <a:p>
            <a:endParaRPr>
              <a:solidFill>
                <a:prstClr val="black"/>
              </a:solidFill>
            </a:endParaRPr>
          </a:p>
        </p:txBody>
      </p:sp>
    </p:spTree>
    <p:extLst>
      <p:ext uri="{BB962C8B-B14F-4D97-AF65-F5344CB8AC3E}">
        <p14:creationId xmlns:p14="http://schemas.microsoft.com/office/powerpoint/2010/main" val="6159165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64869" y="409575"/>
            <a:ext cx="4747260" cy="514350"/>
          </a:xfrm>
          <a:prstGeom prst="rect">
            <a:avLst/>
          </a:prstGeom>
        </p:spPr>
        <p:txBody>
          <a:bodyPr vert="horz" wrap="square" lIns="0" tIns="13335" rIns="0" bIns="0" rtlCol="0">
            <a:spAutoFit/>
          </a:bodyPr>
          <a:lstStyle/>
          <a:p>
            <a:pPr marL="12700">
              <a:spcBef>
                <a:spcPts val="105"/>
              </a:spcBef>
            </a:pPr>
            <a:r>
              <a:rPr spc="-5" dirty="0">
                <a:solidFill>
                  <a:srgbClr val="453D36"/>
                </a:solidFill>
              </a:rPr>
              <a:t>2、平台自建物流体系模</a:t>
            </a:r>
            <a:r>
              <a:rPr dirty="0">
                <a:solidFill>
                  <a:srgbClr val="453D36"/>
                </a:solidFill>
              </a:rPr>
              <a:t>式</a:t>
            </a:r>
          </a:p>
        </p:txBody>
      </p:sp>
      <p:sp>
        <p:nvSpPr>
          <p:cNvPr id="3" name="object 3"/>
          <p:cNvSpPr txBox="1"/>
          <p:nvPr/>
        </p:nvSpPr>
        <p:spPr>
          <a:xfrm>
            <a:off x="1186180" y="1827212"/>
            <a:ext cx="9183370" cy="1871794"/>
          </a:xfrm>
          <a:prstGeom prst="rect">
            <a:avLst/>
          </a:prstGeom>
        </p:spPr>
        <p:txBody>
          <a:bodyPr vert="horz" wrap="square" lIns="0" tIns="0" rIns="0" bIns="0" rtlCol="0">
            <a:spAutoFit/>
          </a:bodyPr>
          <a:lstStyle/>
          <a:p>
            <a:pPr algn="just">
              <a:lnSpc>
                <a:spcPts val="2545"/>
              </a:lnSpc>
            </a:pPr>
            <a:r>
              <a:rPr sz="2400" b="1" dirty="0">
                <a:solidFill>
                  <a:prstClr val="black"/>
                </a:solidFill>
                <a:latin typeface="宋体"/>
                <a:cs typeface="宋体"/>
              </a:rPr>
              <a:t>    </a:t>
            </a:r>
            <a:r>
              <a:rPr sz="2400" b="1" spc="-5" dirty="0">
                <a:solidFill>
                  <a:prstClr val="black"/>
                </a:solidFill>
                <a:latin typeface="宋体"/>
                <a:cs typeface="宋体"/>
              </a:rPr>
              <a:t>这一模式中，京东物流重点把控的是设施、技术，配送。以以</a:t>
            </a:r>
            <a:r>
              <a:rPr sz="2400" b="1" spc="-10" dirty="0">
                <a:solidFill>
                  <a:prstClr val="black"/>
                </a:solidFill>
                <a:latin typeface="宋体"/>
                <a:cs typeface="宋体"/>
              </a:rPr>
              <a:t>自</a:t>
            </a:r>
            <a:endParaRPr sz="2400">
              <a:solidFill>
                <a:prstClr val="black"/>
              </a:solidFill>
              <a:latin typeface="宋体"/>
              <a:cs typeface="宋体"/>
            </a:endParaRPr>
          </a:p>
          <a:p>
            <a:pPr algn="just">
              <a:lnSpc>
                <a:spcPct val="139900"/>
              </a:lnSpc>
            </a:pPr>
            <a:r>
              <a:rPr sz="2400" b="1" spc="-5" dirty="0">
                <a:solidFill>
                  <a:prstClr val="black"/>
                </a:solidFill>
                <a:latin typeface="宋体"/>
                <a:cs typeface="宋体"/>
              </a:rPr>
              <a:t>建的物流基础设施为平台，结合自有的物流技术和装备，对接电子</a:t>
            </a:r>
            <a:r>
              <a:rPr sz="2400" b="1" spc="-10" dirty="0">
                <a:solidFill>
                  <a:prstClr val="black"/>
                </a:solidFill>
                <a:latin typeface="宋体"/>
                <a:cs typeface="宋体"/>
              </a:rPr>
              <a:t>商 </a:t>
            </a:r>
            <a:r>
              <a:rPr sz="2400" b="1" spc="-5" dirty="0">
                <a:solidFill>
                  <a:prstClr val="black"/>
                </a:solidFill>
                <a:latin typeface="宋体"/>
                <a:cs typeface="宋体"/>
              </a:rPr>
              <a:t>务平台，提供高效快捷的物流配送服务。目前这一系统也向社会开</a:t>
            </a:r>
            <a:r>
              <a:rPr sz="2400" b="1" spc="-10" dirty="0">
                <a:solidFill>
                  <a:prstClr val="black"/>
                </a:solidFill>
                <a:latin typeface="宋体"/>
                <a:cs typeface="宋体"/>
              </a:rPr>
              <a:t>放 </a:t>
            </a:r>
            <a:r>
              <a:rPr sz="2400" b="1" spc="-5" dirty="0">
                <a:solidFill>
                  <a:prstClr val="black"/>
                </a:solidFill>
                <a:latin typeface="宋体"/>
                <a:cs typeface="宋体"/>
              </a:rPr>
              <a:t>共享，但运营主体不变，是典型的平台自建和运营的服务模式</a:t>
            </a:r>
            <a:r>
              <a:rPr sz="2400" b="1" spc="-10" dirty="0">
                <a:solidFill>
                  <a:prstClr val="black"/>
                </a:solidFill>
                <a:latin typeface="宋体"/>
                <a:cs typeface="宋体"/>
              </a:rPr>
              <a:t>；</a:t>
            </a:r>
            <a:endParaRPr sz="2400">
              <a:solidFill>
                <a:prstClr val="black"/>
              </a:solidFill>
              <a:latin typeface="宋体"/>
              <a:cs typeface="宋体"/>
            </a:endParaRPr>
          </a:p>
        </p:txBody>
      </p:sp>
      <p:sp>
        <p:nvSpPr>
          <p:cNvPr id="4" name="object 4"/>
          <p:cNvSpPr/>
          <p:nvPr/>
        </p:nvSpPr>
        <p:spPr>
          <a:xfrm>
            <a:off x="6054978" y="4626864"/>
            <a:ext cx="4981956" cy="1411224"/>
          </a:xfrm>
          <a:prstGeom prst="rect">
            <a:avLst/>
          </a:prstGeom>
          <a:blipFill>
            <a:blip r:embed="rId2" cstate="print"/>
            <a:stretch>
              <a:fillRect/>
            </a:stretch>
          </a:blipFill>
        </p:spPr>
        <p:txBody>
          <a:bodyPr wrap="square" lIns="0" tIns="0" rIns="0" bIns="0" rtlCol="0"/>
          <a:lstStyle/>
          <a:p>
            <a:endParaRPr>
              <a:solidFill>
                <a:prstClr val="black"/>
              </a:solidFill>
            </a:endParaRPr>
          </a:p>
        </p:txBody>
      </p:sp>
      <p:sp>
        <p:nvSpPr>
          <p:cNvPr id="5" name="object 5"/>
          <p:cNvSpPr/>
          <p:nvPr/>
        </p:nvSpPr>
        <p:spPr>
          <a:xfrm>
            <a:off x="885571" y="4607052"/>
            <a:ext cx="5169408" cy="1456944"/>
          </a:xfrm>
          <a:prstGeom prst="rect">
            <a:avLst/>
          </a:prstGeom>
          <a:blipFill>
            <a:blip r:embed="rId3" cstate="print"/>
            <a:stretch>
              <a:fillRect/>
            </a:stretch>
          </a:blipFill>
        </p:spPr>
        <p:txBody>
          <a:bodyPr wrap="square" lIns="0" tIns="0" rIns="0" bIns="0" rtlCol="0"/>
          <a:lstStyle/>
          <a:p>
            <a:endParaRPr>
              <a:solidFill>
                <a:prstClr val="black"/>
              </a:solidFill>
            </a:endParaRPr>
          </a:p>
        </p:txBody>
      </p:sp>
      <p:sp>
        <p:nvSpPr>
          <p:cNvPr id="6" name="object 6"/>
          <p:cNvSpPr/>
          <p:nvPr/>
        </p:nvSpPr>
        <p:spPr>
          <a:xfrm>
            <a:off x="684402" y="1219200"/>
            <a:ext cx="10517124" cy="5510784"/>
          </a:xfrm>
          <a:prstGeom prst="rect">
            <a:avLst/>
          </a:prstGeom>
          <a:blipFill>
            <a:blip r:embed="rId4" cstate="print"/>
            <a:stretch>
              <a:fillRect/>
            </a:stretch>
          </a:blipFill>
        </p:spPr>
        <p:txBody>
          <a:bodyPr wrap="square" lIns="0" tIns="0" rIns="0" bIns="0" rtlCol="0"/>
          <a:lstStyle/>
          <a:p>
            <a:endParaRPr>
              <a:solidFill>
                <a:prstClr val="black"/>
              </a:solidFill>
            </a:endParaRPr>
          </a:p>
        </p:txBody>
      </p:sp>
    </p:spTree>
    <p:extLst>
      <p:ext uri="{BB962C8B-B14F-4D97-AF65-F5344CB8AC3E}">
        <p14:creationId xmlns:p14="http://schemas.microsoft.com/office/powerpoint/2010/main" val="33074995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64869" y="409575"/>
            <a:ext cx="4747260" cy="514350"/>
          </a:xfrm>
          <a:prstGeom prst="rect">
            <a:avLst/>
          </a:prstGeom>
        </p:spPr>
        <p:txBody>
          <a:bodyPr vert="horz" wrap="square" lIns="0" tIns="13335" rIns="0" bIns="0" rtlCol="0">
            <a:spAutoFit/>
          </a:bodyPr>
          <a:lstStyle/>
          <a:p>
            <a:pPr marL="12700">
              <a:spcBef>
                <a:spcPts val="105"/>
              </a:spcBef>
            </a:pPr>
            <a:r>
              <a:rPr spc="-5" dirty="0">
                <a:solidFill>
                  <a:srgbClr val="453D36"/>
                </a:solidFill>
              </a:rPr>
              <a:t>3、电商物流服务外包模</a:t>
            </a:r>
            <a:r>
              <a:rPr dirty="0">
                <a:solidFill>
                  <a:srgbClr val="453D36"/>
                </a:solidFill>
              </a:rPr>
              <a:t>式</a:t>
            </a:r>
          </a:p>
        </p:txBody>
      </p:sp>
      <p:sp>
        <p:nvSpPr>
          <p:cNvPr id="3" name="object 3"/>
          <p:cNvSpPr txBox="1"/>
          <p:nvPr/>
        </p:nvSpPr>
        <p:spPr>
          <a:xfrm>
            <a:off x="1035050" y="1610359"/>
            <a:ext cx="9208770" cy="2081083"/>
          </a:xfrm>
          <a:prstGeom prst="rect">
            <a:avLst/>
          </a:prstGeom>
        </p:spPr>
        <p:txBody>
          <a:bodyPr vert="horz" wrap="square" lIns="0" tIns="12700" rIns="0" bIns="0" rtlCol="0">
            <a:spAutoFit/>
          </a:bodyPr>
          <a:lstStyle/>
          <a:p>
            <a:pPr marL="12700" marR="5080" algn="just">
              <a:lnSpc>
                <a:spcPct val="139900"/>
              </a:lnSpc>
              <a:spcBef>
                <a:spcPts val="100"/>
              </a:spcBef>
            </a:pPr>
            <a:r>
              <a:rPr sz="2400" b="1" dirty="0">
                <a:solidFill>
                  <a:prstClr val="black"/>
                </a:solidFill>
                <a:latin typeface="宋体"/>
                <a:cs typeface="宋体"/>
              </a:rPr>
              <a:t>    </a:t>
            </a:r>
            <a:r>
              <a:rPr sz="2400" spc="-5" dirty="0">
                <a:solidFill>
                  <a:prstClr val="black"/>
                </a:solidFill>
                <a:latin typeface="微软雅黑" panose="020B0503020204020204" pitchFamily="34" charset="-122"/>
                <a:ea typeface="微软雅黑" panose="020B0503020204020204" pitchFamily="34" charset="-122"/>
                <a:cs typeface="宋体"/>
              </a:rPr>
              <a:t>电子商务商家把物流配送服务外包给物流配送企业（主要是快</a:t>
            </a:r>
            <a:r>
              <a:rPr sz="2400" spc="-10" dirty="0">
                <a:solidFill>
                  <a:prstClr val="black"/>
                </a:solidFill>
                <a:latin typeface="微软雅黑" panose="020B0503020204020204" pitchFamily="34" charset="-122"/>
                <a:ea typeface="微软雅黑" panose="020B0503020204020204" pitchFamily="34" charset="-122"/>
                <a:cs typeface="宋体"/>
              </a:rPr>
              <a:t>递 </a:t>
            </a:r>
            <a:r>
              <a:rPr sz="2400" spc="-5" dirty="0">
                <a:solidFill>
                  <a:prstClr val="black"/>
                </a:solidFill>
                <a:latin typeface="微软雅黑" panose="020B0503020204020204" pitchFamily="34" charset="-122"/>
                <a:ea typeface="微软雅黑" panose="020B0503020204020204" pitchFamily="34" charset="-122"/>
                <a:cs typeface="宋体"/>
              </a:rPr>
              <a:t>物流企业）的服务模式，中小商家一般均采用这种服务外包的模式</a:t>
            </a:r>
            <a:r>
              <a:rPr sz="2400" spc="-10" dirty="0">
                <a:solidFill>
                  <a:prstClr val="black"/>
                </a:solidFill>
                <a:latin typeface="微软雅黑" panose="020B0503020204020204" pitchFamily="34" charset="-122"/>
                <a:ea typeface="微软雅黑" panose="020B0503020204020204" pitchFamily="34" charset="-122"/>
                <a:cs typeface="宋体"/>
              </a:rPr>
              <a:t>，  </a:t>
            </a:r>
            <a:r>
              <a:rPr sz="2400" spc="-5" dirty="0" smtClean="0">
                <a:solidFill>
                  <a:srgbClr val="FF0000"/>
                </a:solidFill>
                <a:latin typeface="微软雅黑" panose="020B0503020204020204" pitchFamily="34" charset="-122"/>
                <a:ea typeface="微软雅黑" panose="020B0503020204020204" pitchFamily="34" charset="-122"/>
                <a:cs typeface="宋体"/>
              </a:rPr>
              <a:t>，</a:t>
            </a:r>
            <a:r>
              <a:rPr sz="2400" spc="-5" dirty="0" err="1">
                <a:solidFill>
                  <a:prstClr val="black"/>
                </a:solidFill>
                <a:latin typeface="微软雅黑" panose="020B0503020204020204" pitchFamily="34" charset="-122"/>
                <a:ea typeface="微软雅黑" panose="020B0503020204020204" pitchFamily="34" charset="-122"/>
                <a:cs typeface="宋体"/>
              </a:rPr>
              <a:t>与众多快递企业合作</a:t>
            </a:r>
            <a:r>
              <a:rPr sz="2400" spc="-10" dirty="0" err="1" smtClean="0">
                <a:solidFill>
                  <a:prstClr val="black"/>
                </a:solidFill>
                <a:latin typeface="微软雅黑" panose="020B0503020204020204" pitchFamily="34" charset="-122"/>
                <a:ea typeface="微软雅黑" panose="020B0503020204020204" pitchFamily="34" charset="-122"/>
                <a:cs typeface="宋体"/>
              </a:rPr>
              <a:t>，</a:t>
            </a:r>
            <a:r>
              <a:rPr sz="2400" spc="-5" dirty="0" err="1" smtClean="0">
                <a:solidFill>
                  <a:prstClr val="black"/>
                </a:solidFill>
                <a:latin typeface="微软雅黑" panose="020B0503020204020204" pitchFamily="34" charset="-122"/>
                <a:ea typeface="微软雅黑" panose="020B0503020204020204" pitchFamily="34" charset="-122"/>
                <a:cs typeface="宋体"/>
              </a:rPr>
              <a:t>接入平台</a:t>
            </a:r>
            <a:r>
              <a:rPr sz="2400" spc="-5" dirty="0" err="1">
                <a:solidFill>
                  <a:prstClr val="black"/>
                </a:solidFill>
                <a:latin typeface="微软雅黑" panose="020B0503020204020204" pitchFamily="34" charset="-122"/>
                <a:ea typeface="微软雅黑" panose="020B0503020204020204" pitchFamily="34" charset="-122"/>
                <a:cs typeface="宋体"/>
              </a:rPr>
              <a:t>，通过向平台向商家推荐快递企业，</a:t>
            </a:r>
            <a:r>
              <a:rPr sz="2400" spc="-5" dirty="0" err="1" smtClean="0">
                <a:solidFill>
                  <a:prstClr val="black"/>
                </a:solidFill>
                <a:latin typeface="微软雅黑" panose="020B0503020204020204" pitchFamily="34" charset="-122"/>
                <a:ea typeface="微软雅黑" panose="020B0503020204020204" pitchFamily="34" charset="-122"/>
                <a:cs typeface="宋体"/>
              </a:rPr>
              <a:t>企业选择企业将</a:t>
            </a:r>
            <a:r>
              <a:rPr sz="2400" spc="-10" dirty="0" err="1" smtClean="0">
                <a:solidFill>
                  <a:prstClr val="black"/>
                </a:solidFill>
                <a:latin typeface="微软雅黑" panose="020B0503020204020204" pitchFamily="34" charset="-122"/>
                <a:ea typeface="微软雅黑" panose="020B0503020204020204" pitchFamily="34" charset="-122"/>
                <a:cs typeface="宋体"/>
              </a:rPr>
              <a:t>物</a:t>
            </a:r>
            <a:r>
              <a:rPr sz="2400" dirty="0" err="1" smtClean="0">
                <a:solidFill>
                  <a:prstClr val="black"/>
                </a:solidFill>
                <a:latin typeface="微软雅黑" panose="020B0503020204020204" pitchFamily="34" charset="-122"/>
                <a:ea typeface="微软雅黑" panose="020B0503020204020204" pitchFamily="34" charset="-122"/>
                <a:cs typeface="宋体"/>
              </a:rPr>
              <a:t>流配送外包</a:t>
            </a:r>
            <a:r>
              <a:rPr sz="2400" spc="-10" dirty="0">
                <a:solidFill>
                  <a:prstClr val="black"/>
                </a:solidFill>
                <a:latin typeface="微软雅黑" panose="020B0503020204020204" pitchFamily="34" charset="-122"/>
                <a:ea typeface="微软雅黑" panose="020B0503020204020204" pitchFamily="34" charset="-122"/>
                <a:cs typeface="宋体"/>
              </a:rPr>
              <a:t>。</a:t>
            </a:r>
            <a:endParaRPr sz="2400" dirty="0">
              <a:solidFill>
                <a:prstClr val="black"/>
              </a:solidFill>
              <a:latin typeface="微软雅黑" panose="020B0503020204020204" pitchFamily="34" charset="-122"/>
              <a:ea typeface="微软雅黑" panose="020B0503020204020204" pitchFamily="34" charset="-122"/>
              <a:cs typeface="宋体"/>
            </a:endParaRPr>
          </a:p>
        </p:txBody>
      </p:sp>
      <p:sp>
        <p:nvSpPr>
          <p:cNvPr id="4" name="矩形 3"/>
          <p:cNvSpPr/>
          <p:nvPr/>
        </p:nvSpPr>
        <p:spPr>
          <a:xfrm>
            <a:off x="770583" y="4509120"/>
            <a:ext cx="10081120" cy="707886"/>
          </a:xfrm>
          <a:prstGeom prst="rect">
            <a:avLst/>
          </a:prstGeom>
        </p:spPr>
        <p:txBody>
          <a:bodyPr wrap="square">
            <a:spAutoFit/>
          </a:bodyPr>
          <a:lstStyle/>
          <a:p>
            <a:r>
              <a:rPr lang="zh-CN" altLang="en-US" sz="2000" dirty="0"/>
              <a:t>在电商物流的教学中，融入数字经济元素。通过分析电商物流如何推动数字经济的发展</a:t>
            </a:r>
            <a:r>
              <a:rPr lang="zh-CN" altLang="en-US" sz="2000" dirty="0" smtClean="0"/>
              <a:t>，理解</a:t>
            </a:r>
            <a:r>
              <a:rPr lang="zh-CN" altLang="en-US" sz="2000" dirty="0"/>
              <a:t>物流与数字经济的紧密联系</a:t>
            </a:r>
            <a:r>
              <a:rPr lang="zh-CN" altLang="en-US" sz="2000"/>
              <a:t>，</a:t>
            </a:r>
            <a:r>
              <a:rPr lang="zh-CN" altLang="en-US" sz="2000" smtClean="0"/>
              <a:t>培养数字</a:t>
            </a:r>
            <a:r>
              <a:rPr lang="zh-CN" altLang="en-US" sz="2000" dirty="0"/>
              <a:t>经济意识和创新能力。</a:t>
            </a:r>
          </a:p>
        </p:txBody>
      </p:sp>
    </p:spTree>
    <p:extLst>
      <p:ext uri="{BB962C8B-B14F-4D97-AF65-F5344CB8AC3E}">
        <p14:creationId xmlns:p14="http://schemas.microsoft.com/office/powerpoint/2010/main" val="2381864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64869" y="409575"/>
            <a:ext cx="4747260" cy="514350"/>
          </a:xfrm>
          <a:prstGeom prst="rect">
            <a:avLst/>
          </a:prstGeom>
        </p:spPr>
        <p:txBody>
          <a:bodyPr vert="horz" wrap="square" lIns="0" tIns="13335" rIns="0" bIns="0" rtlCol="0">
            <a:spAutoFit/>
          </a:bodyPr>
          <a:lstStyle/>
          <a:p>
            <a:pPr marL="12700">
              <a:spcBef>
                <a:spcPts val="105"/>
              </a:spcBef>
            </a:pPr>
            <a:r>
              <a:rPr spc="-5" dirty="0">
                <a:solidFill>
                  <a:srgbClr val="453D36"/>
                </a:solidFill>
              </a:rPr>
              <a:t>3、电商物流服务外包模</a:t>
            </a:r>
            <a:r>
              <a:rPr dirty="0">
                <a:solidFill>
                  <a:srgbClr val="453D36"/>
                </a:solidFill>
              </a:rPr>
              <a:t>式</a:t>
            </a:r>
          </a:p>
        </p:txBody>
      </p:sp>
      <p:sp>
        <p:nvSpPr>
          <p:cNvPr id="3" name="object 3"/>
          <p:cNvSpPr txBox="1"/>
          <p:nvPr/>
        </p:nvSpPr>
        <p:spPr>
          <a:xfrm>
            <a:off x="1035050" y="1818004"/>
            <a:ext cx="9208770" cy="2154949"/>
          </a:xfrm>
          <a:prstGeom prst="rect">
            <a:avLst/>
          </a:prstGeom>
        </p:spPr>
        <p:txBody>
          <a:bodyPr vert="horz" wrap="square" lIns="0" tIns="12700" rIns="0" bIns="0" rtlCol="0">
            <a:spAutoFit/>
          </a:bodyPr>
          <a:lstStyle/>
          <a:p>
            <a:pPr marL="12700" algn="just">
              <a:spcBef>
                <a:spcPts val="100"/>
              </a:spcBef>
            </a:pPr>
            <a:r>
              <a:rPr sz="2400" b="1" dirty="0">
                <a:solidFill>
                  <a:prstClr val="black"/>
                </a:solidFill>
                <a:latin typeface="宋体"/>
                <a:cs typeface="宋体"/>
              </a:rPr>
              <a:t>    </a:t>
            </a:r>
            <a:r>
              <a:rPr sz="2400" spc="-5" dirty="0">
                <a:solidFill>
                  <a:prstClr val="black"/>
                </a:solidFill>
                <a:latin typeface="微软雅黑" panose="020B0503020204020204" pitchFamily="34" charset="-122"/>
                <a:ea typeface="微软雅黑" panose="020B0503020204020204" pitchFamily="34" charset="-122"/>
                <a:cs typeface="宋体"/>
              </a:rPr>
              <a:t>目前很多专业的电商网购平台、中小规模的各类电商网购平台</a:t>
            </a:r>
            <a:r>
              <a:rPr sz="2400" spc="-10" dirty="0">
                <a:solidFill>
                  <a:prstClr val="black"/>
                </a:solidFill>
                <a:latin typeface="微软雅黑" panose="020B0503020204020204" pitchFamily="34" charset="-122"/>
                <a:ea typeface="微软雅黑" panose="020B0503020204020204" pitchFamily="34" charset="-122"/>
                <a:cs typeface="宋体"/>
              </a:rPr>
              <a:t>一</a:t>
            </a:r>
            <a:endParaRPr sz="2400" dirty="0">
              <a:solidFill>
                <a:prstClr val="black"/>
              </a:solidFill>
              <a:latin typeface="微软雅黑" panose="020B0503020204020204" pitchFamily="34" charset="-122"/>
              <a:ea typeface="微软雅黑" panose="020B0503020204020204" pitchFamily="34" charset="-122"/>
              <a:cs typeface="宋体"/>
            </a:endParaRPr>
          </a:p>
          <a:p>
            <a:pPr marL="12700" marR="7620" algn="just">
              <a:lnSpc>
                <a:spcPct val="159900"/>
              </a:lnSpc>
            </a:pPr>
            <a:r>
              <a:rPr sz="2400" spc="-5" dirty="0">
                <a:solidFill>
                  <a:prstClr val="black"/>
                </a:solidFill>
                <a:latin typeface="微软雅黑" panose="020B0503020204020204" pitchFamily="34" charset="-122"/>
                <a:ea typeface="微软雅黑" panose="020B0503020204020204" pitchFamily="34" charset="-122"/>
                <a:cs typeface="宋体"/>
              </a:rPr>
              <a:t>般都采用这一服务外包模式；品牌商或生产制造企业的电子商务，</a:t>
            </a:r>
            <a:r>
              <a:rPr sz="2400" spc="-10" dirty="0">
                <a:solidFill>
                  <a:prstClr val="black"/>
                </a:solidFill>
                <a:latin typeface="微软雅黑" panose="020B0503020204020204" pitchFamily="34" charset="-122"/>
                <a:ea typeface="微软雅黑" panose="020B0503020204020204" pitchFamily="34" charset="-122"/>
                <a:cs typeface="宋体"/>
              </a:rPr>
              <a:t>在 </a:t>
            </a:r>
            <a:r>
              <a:rPr sz="2400" spc="-5" dirty="0">
                <a:solidFill>
                  <a:prstClr val="black"/>
                </a:solidFill>
                <a:latin typeface="微软雅黑" panose="020B0503020204020204" pitchFamily="34" charset="-122"/>
                <a:ea typeface="微软雅黑" panose="020B0503020204020204" pitchFamily="34" charset="-122"/>
                <a:cs typeface="宋体"/>
              </a:rPr>
              <a:t>干线运输和仓库网点货物分拨的前端一般外包给第三方物流公司或</a:t>
            </a:r>
            <a:r>
              <a:rPr sz="2400" spc="-10" dirty="0">
                <a:solidFill>
                  <a:prstClr val="black"/>
                </a:solidFill>
                <a:latin typeface="微软雅黑" panose="020B0503020204020204" pitchFamily="34" charset="-122"/>
                <a:ea typeface="微软雅黑" panose="020B0503020204020204" pitchFamily="34" charset="-122"/>
                <a:cs typeface="宋体"/>
              </a:rPr>
              <a:t>自 </a:t>
            </a:r>
            <a:r>
              <a:rPr sz="2400" spc="-5" dirty="0" err="1">
                <a:solidFill>
                  <a:prstClr val="black"/>
                </a:solidFill>
                <a:latin typeface="微软雅黑" panose="020B0503020204020204" pitchFamily="34" charset="-122"/>
                <a:ea typeface="微软雅黑" panose="020B0503020204020204" pitchFamily="34" charset="-122"/>
                <a:cs typeface="宋体"/>
              </a:rPr>
              <a:t>营，在末端配送基本上都外包给快递企业</a:t>
            </a:r>
            <a:r>
              <a:rPr sz="2400" spc="-5" dirty="0" smtClean="0">
                <a:solidFill>
                  <a:prstClr val="black"/>
                </a:solidFill>
                <a:latin typeface="微软雅黑" panose="020B0503020204020204" pitchFamily="34" charset="-122"/>
                <a:ea typeface="微软雅黑" panose="020B0503020204020204" pitchFamily="34" charset="-122"/>
                <a:cs typeface="宋体"/>
              </a:rPr>
              <a:t>。</a:t>
            </a:r>
            <a:endParaRPr sz="2400" dirty="0">
              <a:solidFill>
                <a:prstClr val="black"/>
              </a:solidFill>
              <a:latin typeface="微软雅黑" panose="020B0503020204020204" pitchFamily="34" charset="-122"/>
              <a:ea typeface="微软雅黑" panose="020B0503020204020204" pitchFamily="34" charset="-122"/>
              <a:cs typeface="宋体"/>
            </a:endParaRPr>
          </a:p>
        </p:txBody>
      </p:sp>
      <p:sp>
        <p:nvSpPr>
          <p:cNvPr id="4" name="object 4"/>
          <p:cNvSpPr/>
          <p:nvPr/>
        </p:nvSpPr>
        <p:spPr>
          <a:xfrm>
            <a:off x="4544696" y="4754879"/>
            <a:ext cx="2654807" cy="1664208"/>
          </a:xfrm>
          <a:prstGeom prst="rect">
            <a:avLst/>
          </a:prstGeom>
          <a:blipFill>
            <a:blip r:embed="rId2" cstate="print"/>
            <a:stretch>
              <a:fillRect/>
            </a:stretch>
          </a:blipFill>
        </p:spPr>
        <p:txBody>
          <a:bodyPr wrap="square" lIns="0" tIns="0" rIns="0" bIns="0" rtlCol="0"/>
          <a:lstStyle/>
          <a:p>
            <a:endParaRPr>
              <a:solidFill>
                <a:prstClr val="black"/>
              </a:solidFill>
            </a:endParaRPr>
          </a:p>
        </p:txBody>
      </p:sp>
    </p:spTree>
    <p:extLst>
      <p:ext uri="{BB962C8B-B14F-4D97-AF65-F5344CB8AC3E}">
        <p14:creationId xmlns:p14="http://schemas.microsoft.com/office/powerpoint/2010/main" val="16483445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64869" y="409575"/>
            <a:ext cx="4747260" cy="514350"/>
          </a:xfrm>
          <a:prstGeom prst="rect">
            <a:avLst/>
          </a:prstGeom>
        </p:spPr>
        <p:txBody>
          <a:bodyPr vert="horz" wrap="square" lIns="0" tIns="13335" rIns="0" bIns="0" rtlCol="0">
            <a:spAutoFit/>
          </a:bodyPr>
          <a:lstStyle/>
          <a:p>
            <a:pPr marL="12700">
              <a:spcBef>
                <a:spcPts val="105"/>
              </a:spcBef>
            </a:pPr>
            <a:r>
              <a:rPr spc="-5" dirty="0">
                <a:solidFill>
                  <a:srgbClr val="453D36"/>
                </a:solidFill>
              </a:rPr>
              <a:t>4、即时配送物流服务模</a:t>
            </a:r>
            <a:r>
              <a:rPr dirty="0">
                <a:solidFill>
                  <a:srgbClr val="453D36"/>
                </a:solidFill>
              </a:rPr>
              <a:t>式</a:t>
            </a:r>
          </a:p>
        </p:txBody>
      </p:sp>
      <p:sp>
        <p:nvSpPr>
          <p:cNvPr id="3" name="object 3"/>
          <p:cNvSpPr txBox="1"/>
          <p:nvPr/>
        </p:nvSpPr>
        <p:spPr>
          <a:xfrm>
            <a:off x="659131" y="1561338"/>
            <a:ext cx="7816308" cy="3946721"/>
          </a:xfrm>
          <a:prstGeom prst="rect">
            <a:avLst/>
          </a:prstGeom>
        </p:spPr>
        <p:txBody>
          <a:bodyPr vert="horz" wrap="square" lIns="0" tIns="12700" rIns="0" bIns="0" rtlCol="0">
            <a:spAutoFit/>
          </a:bodyPr>
          <a:lstStyle/>
          <a:p>
            <a:pPr marL="12700" marR="5080" algn="just">
              <a:lnSpc>
                <a:spcPct val="129900"/>
              </a:lnSpc>
              <a:spcBef>
                <a:spcPts val="100"/>
              </a:spcBef>
            </a:pPr>
            <a:r>
              <a:rPr sz="2800" b="1" dirty="0">
                <a:solidFill>
                  <a:prstClr val="black"/>
                </a:solidFill>
                <a:latin typeface="宋体"/>
                <a:cs typeface="宋体"/>
              </a:rPr>
              <a:t>    </a:t>
            </a:r>
            <a:r>
              <a:rPr sz="2800" b="1" spc="-5" dirty="0">
                <a:solidFill>
                  <a:prstClr val="black"/>
                </a:solidFill>
                <a:latin typeface="宋体"/>
                <a:cs typeface="宋体"/>
              </a:rPr>
              <a:t>即时配送模式是近几年外卖配送、新零售</a:t>
            </a:r>
            <a:r>
              <a:rPr sz="2800" b="1" spc="-20" dirty="0">
                <a:solidFill>
                  <a:prstClr val="black"/>
                </a:solidFill>
                <a:latin typeface="宋体"/>
                <a:cs typeface="宋体"/>
              </a:rPr>
              <a:t>、 </a:t>
            </a:r>
            <a:r>
              <a:rPr sz="2800" b="1" spc="-5" dirty="0">
                <a:solidFill>
                  <a:prstClr val="black"/>
                </a:solidFill>
                <a:latin typeface="宋体"/>
                <a:cs typeface="宋体"/>
              </a:rPr>
              <a:t>电子商务物流等在配送末端推出的一种新的物</a:t>
            </a:r>
            <a:r>
              <a:rPr sz="2800" b="1" spc="-20" dirty="0">
                <a:solidFill>
                  <a:prstClr val="black"/>
                </a:solidFill>
                <a:latin typeface="宋体"/>
                <a:cs typeface="宋体"/>
              </a:rPr>
              <a:t>流 </a:t>
            </a:r>
            <a:r>
              <a:rPr sz="2800" b="1" spc="-5" dirty="0" err="1">
                <a:solidFill>
                  <a:prstClr val="black"/>
                </a:solidFill>
                <a:latin typeface="宋体"/>
                <a:cs typeface="宋体"/>
              </a:rPr>
              <a:t>资源组织服务的模式</a:t>
            </a:r>
            <a:r>
              <a:rPr sz="2800" b="1" spc="-5" dirty="0" smtClean="0">
                <a:solidFill>
                  <a:prstClr val="black"/>
                </a:solidFill>
                <a:latin typeface="宋体"/>
                <a:cs typeface="宋体"/>
              </a:rPr>
              <a:t>。</a:t>
            </a:r>
            <a:endParaRPr lang="en-US" sz="2800" b="1" spc="-5" dirty="0" smtClean="0">
              <a:solidFill>
                <a:prstClr val="black"/>
              </a:solidFill>
              <a:latin typeface="宋体"/>
              <a:cs typeface="宋体"/>
            </a:endParaRPr>
          </a:p>
          <a:p>
            <a:pPr marL="12700" marR="5080" algn="just">
              <a:lnSpc>
                <a:spcPct val="129900"/>
              </a:lnSpc>
              <a:spcBef>
                <a:spcPts val="100"/>
              </a:spcBef>
            </a:pPr>
            <a:r>
              <a:rPr lang="en-US" sz="2800" b="1" spc="-5" dirty="0">
                <a:solidFill>
                  <a:prstClr val="black"/>
                </a:solidFill>
                <a:latin typeface="宋体"/>
                <a:cs typeface="宋体"/>
              </a:rPr>
              <a:t> </a:t>
            </a:r>
            <a:r>
              <a:rPr lang="en-US" sz="2800" b="1" spc="-5" dirty="0" smtClean="0">
                <a:solidFill>
                  <a:prstClr val="black"/>
                </a:solidFill>
                <a:latin typeface="宋体"/>
                <a:cs typeface="宋体"/>
              </a:rPr>
              <a:t>   </a:t>
            </a:r>
            <a:r>
              <a:rPr sz="2800" b="1" spc="-5" dirty="0" err="1" smtClean="0">
                <a:solidFill>
                  <a:prstClr val="black"/>
                </a:solidFill>
                <a:latin typeface="宋体"/>
                <a:cs typeface="宋体"/>
              </a:rPr>
              <a:t>即时配送模式主要指不</a:t>
            </a:r>
            <a:r>
              <a:rPr sz="2800" b="1" spc="-20" dirty="0" err="1" smtClean="0">
                <a:solidFill>
                  <a:prstClr val="black"/>
                </a:solidFill>
                <a:latin typeface="宋体"/>
                <a:cs typeface="宋体"/>
              </a:rPr>
              <a:t>经</a:t>
            </a:r>
            <a:r>
              <a:rPr sz="2800" b="1" spc="-20" dirty="0" smtClean="0">
                <a:solidFill>
                  <a:prstClr val="black"/>
                </a:solidFill>
                <a:latin typeface="宋体"/>
                <a:cs typeface="宋体"/>
              </a:rPr>
              <a:t> </a:t>
            </a:r>
            <a:r>
              <a:rPr sz="2800" b="1" spc="-5" dirty="0">
                <a:solidFill>
                  <a:prstClr val="black"/>
                </a:solidFill>
                <a:latin typeface="宋体"/>
                <a:cs typeface="宋体"/>
              </a:rPr>
              <a:t>过仓储网点周转，直接点对点配送的物流服务</a:t>
            </a:r>
            <a:r>
              <a:rPr sz="2800" b="1" spc="-20" dirty="0">
                <a:solidFill>
                  <a:prstClr val="black"/>
                </a:solidFill>
                <a:latin typeface="宋体"/>
                <a:cs typeface="宋体"/>
              </a:rPr>
              <a:t>模 </a:t>
            </a:r>
            <a:r>
              <a:rPr sz="2800" b="1" spc="-5" dirty="0" err="1">
                <a:solidFill>
                  <a:prstClr val="black"/>
                </a:solidFill>
                <a:latin typeface="宋体"/>
                <a:cs typeface="宋体"/>
              </a:rPr>
              <a:t>式，其智能化的配送调度与管理平台是关键。</a:t>
            </a:r>
            <a:r>
              <a:rPr sz="2800" b="1" spc="-20" dirty="0" err="1" smtClean="0">
                <a:solidFill>
                  <a:prstClr val="black"/>
                </a:solidFill>
                <a:latin typeface="宋体"/>
                <a:cs typeface="宋体"/>
              </a:rPr>
              <a:t>目</a:t>
            </a:r>
            <a:r>
              <a:rPr sz="2800" b="1" spc="-5" dirty="0" err="1" smtClean="0">
                <a:solidFill>
                  <a:prstClr val="black"/>
                </a:solidFill>
                <a:latin typeface="宋体"/>
                <a:cs typeface="宋体"/>
              </a:rPr>
              <a:t>前同城邻近区域的本地生活服务类电商一般都</a:t>
            </a:r>
            <a:r>
              <a:rPr sz="2800" b="1" spc="-20" dirty="0" err="1" smtClean="0">
                <a:solidFill>
                  <a:prstClr val="black"/>
                </a:solidFill>
                <a:latin typeface="宋体"/>
                <a:cs typeface="宋体"/>
              </a:rPr>
              <a:t>在</a:t>
            </a:r>
            <a:r>
              <a:rPr sz="2800" b="1" dirty="0" err="1" smtClean="0">
                <a:solidFill>
                  <a:prstClr val="black"/>
                </a:solidFill>
                <a:latin typeface="宋体"/>
                <a:cs typeface="宋体"/>
              </a:rPr>
              <a:t>用这一服务模式</a:t>
            </a:r>
            <a:r>
              <a:rPr sz="2800" b="1" spc="-20" dirty="0">
                <a:solidFill>
                  <a:prstClr val="black"/>
                </a:solidFill>
                <a:latin typeface="宋体"/>
                <a:cs typeface="宋体"/>
              </a:rPr>
              <a:t>。</a:t>
            </a:r>
            <a:endParaRPr sz="2800" dirty="0">
              <a:solidFill>
                <a:prstClr val="black"/>
              </a:solidFill>
              <a:latin typeface="宋体"/>
              <a:cs typeface="宋体"/>
            </a:endParaRPr>
          </a:p>
        </p:txBody>
      </p:sp>
      <p:sp>
        <p:nvSpPr>
          <p:cNvPr id="4" name="object 4"/>
          <p:cNvSpPr/>
          <p:nvPr/>
        </p:nvSpPr>
        <p:spPr>
          <a:xfrm>
            <a:off x="8671687" y="3631691"/>
            <a:ext cx="3305555" cy="2950464"/>
          </a:xfrm>
          <a:prstGeom prst="rect">
            <a:avLst/>
          </a:prstGeom>
          <a:blipFill>
            <a:blip r:embed="rId2" cstate="print"/>
            <a:stretch>
              <a:fillRect/>
            </a:stretch>
          </a:blipFill>
        </p:spPr>
        <p:txBody>
          <a:bodyPr wrap="square" lIns="0" tIns="0" rIns="0" bIns="0" rtlCol="0"/>
          <a:lstStyle/>
          <a:p>
            <a:endParaRPr>
              <a:solidFill>
                <a:prstClr val="black"/>
              </a:solidFill>
            </a:endParaRPr>
          </a:p>
        </p:txBody>
      </p:sp>
    </p:spTree>
    <p:extLst>
      <p:ext uri="{BB962C8B-B14F-4D97-AF65-F5344CB8AC3E}">
        <p14:creationId xmlns:p14="http://schemas.microsoft.com/office/powerpoint/2010/main" val="14709856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64869" y="412115"/>
            <a:ext cx="6242418" cy="505908"/>
          </a:xfrm>
          <a:prstGeom prst="rect">
            <a:avLst/>
          </a:prstGeom>
        </p:spPr>
        <p:txBody>
          <a:bodyPr vert="horz" wrap="square" lIns="0" tIns="13335" rIns="0" bIns="0" rtlCol="0">
            <a:spAutoFit/>
          </a:bodyPr>
          <a:lstStyle/>
          <a:p>
            <a:pPr marL="12700">
              <a:spcBef>
                <a:spcPts val="105"/>
              </a:spcBef>
            </a:pPr>
            <a:r>
              <a:rPr spc="-130" dirty="0" smtClean="0">
                <a:latin typeface="微软雅黑" panose="020B0503020204020204" pitchFamily="34" charset="-122"/>
                <a:ea typeface="微软雅黑" panose="020B0503020204020204" pitchFamily="34" charset="-122"/>
                <a:cs typeface="微软雅黑"/>
              </a:rPr>
              <a:t> </a:t>
            </a:r>
            <a:r>
              <a:rPr spc="-5" dirty="0" err="1" smtClean="0">
                <a:latin typeface="微软雅黑" panose="020B0503020204020204" pitchFamily="34" charset="-122"/>
                <a:ea typeface="微软雅黑" panose="020B0503020204020204" pitchFamily="34" charset="-122"/>
                <a:cs typeface="宋体"/>
              </a:rPr>
              <a:t>冷链物流的特</a:t>
            </a:r>
            <a:r>
              <a:rPr spc="-10" dirty="0" err="1" smtClean="0">
                <a:latin typeface="微软雅黑" panose="020B0503020204020204" pitchFamily="34" charset="-122"/>
                <a:ea typeface="微软雅黑" panose="020B0503020204020204" pitchFamily="34" charset="-122"/>
                <a:cs typeface="宋体"/>
              </a:rPr>
              <a:t>点</a:t>
            </a:r>
            <a:endParaRPr spc="-10" dirty="0">
              <a:latin typeface="微软雅黑" panose="020B0503020204020204" pitchFamily="34" charset="-122"/>
              <a:ea typeface="微软雅黑" panose="020B0503020204020204" pitchFamily="34" charset="-122"/>
              <a:cs typeface="宋体"/>
            </a:endParaRPr>
          </a:p>
        </p:txBody>
      </p:sp>
      <p:sp>
        <p:nvSpPr>
          <p:cNvPr id="3" name="object 3"/>
          <p:cNvSpPr/>
          <p:nvPr/>
        </p:nvSpPr>
        <p:spPr>
          <a:xfrm>
            <a:off x="786512" y="1260347"/>
            <a:ext cx="10168255" cy="487680"/>
          </a:xfrm>
          <a:custGeom>
            <a:avLst/>
            <a:gdLst/>
            <a:ahLst/>
            <a:cxnLst/>
            <a:rect l="l" t="t" r="r" b="b"/>
            <a:pathLst>
              <a:path w="10168255" h="487680">
                <a:moveTo>
                  <a:pt x="10087356" y="487679"/>
                </a:moveTo>
                <a:lnTo>
                  <a:pt x="80772" y="487679"/>
                </a:lnTo>
                <a:lnTo>
                  <a:pt x="49184" y="480957"/>
                </a:lnTo>
                <a:lnTo>
                  <a:pt x="23431" y="463334"/>
                </a:lnTo>
                <a:lnTo>
                  <a:pt x="6155" y="437309"/>
                </a:lnTo>
                <a:lnTo>
                  <a:pt x="0" y="405383"/>
                </a:lnTo>
                <a:lnTo>
                  <a:pt x="0" y="80771"/>
                </a:lnTo>
                <a:lnTo>
                  <a:pt x="6155" y="49607"/>
                </a:lnTo>
                <a:lnTo>
                  <a:pt x="23431" y="23998"/>
                </a:lnTo>
                <a:lnTo>
                  <a:pt x="49184" y="6582"/>
                </a:lnTo>
                <a:lnTo>
                  <a:pt x="80772" y="0"/>
                </a:lnTo>
                <a:lnTo>
                  <a:pt x="10087356" y="0"/>
                </a:lnTo>
                <a:lnTo>
                  <a:pt x="10118943" y="6582"/>
                </a:lnTo>
                <a:lnTo>
                  <a:pt x="10144696" y="23998"/>
                </a:lnTo>
                <a:lnTo>
                  <a:pt x="10161972" y="49607"/>
                </a:lnTo>
                <a:lnTo>
                  <a:pt x="10168128" y="80771"/>
                </a:lnTo>
                <a:lnTo>
                  <a:pt x="10168128" y="405383"/>
                </a:lnTo>
                <a:lnTo>
                  <a:pt x="10161972" y="437309"/>
                </a:lnTo>
                <a:lnTo>
                  <a:pt x="10144696" y="463334"/>
                </a:lnTo>
                <a:lnTo>
                  <a:pt x="10118943" y="480957"/>
                </a:lnTo>
                <a:lnTo>
                  <a:pt x="10087356" y="487679"/>
                </a:lnTo>
                <a:close/>
              </a:path>
            </a:pathLst>
          </a:custGeom>
          <a:solidFill>
            <a:srgbClr val="4F81BC"/>
          </a:solidFill>
        </p:spPr>
        <p:txBody>
          <a:bodyPr wrap="square" lIns="0" tIns="0" rIns="0" bIns="0" rtlCol="0"/>
          <a:lstStyle/>
          <a:p>
            <a:endParaRPr>
              <a:solidFill>
                <a:prstClr val="black"/>
              </a:solidFill>
            </a:endParaRPr>
          </a:p>
        </p:txBody>
      </p:sp>
      <p:sp>
        <p:nvSpPr>
          <p:cNvPr id="4" name="object 4"/>
          <p:cNvSpPr/>
          <p:nvPr/>
        </p:nvSpPr>
        <p:spPr>
          <a:xfrm>
            <a:off x="779894" y="1254379"/>
            <a:ext cx="10181590" cy="499109"/>
          </a:xfrm>
          <a:custGeom>
            <a:avLst/>
            <a:gdLst/>
            <a:ahLst/>
            <a:cxnLst/>
            <a:rect l="l" t="t" r="r" b="b"/>
            <a:pathLst>
              <a:path w="10181590" h="499110">
                <a:moveTo>
                  <a:pt x="10115854" y="496570"/>
                </a:moveTo>
                <a:lnTo>
                  <a:pt x="65506" y="496570"/>
                </a:lnTo>
                <a:lnTo>
                  <a:pt x="57276" y="494030"/>
                </a:lnTo>
                <a:lnTo>
                  <a:pt x="53301" y="491490"/>
                </a:lnTo>
                <a:lnTo>
                  <a:pt x="49428" y="490220"/>
                </a:lnTo>
                <a:lnTo>
                  <a:pt x="45656" y="487680"/>
                </a:lnTo>
                <a:lnTo>
                  <a:pt x="41998" y="486410"/>
                </a:lnTo>
                <a:lnTo>
                  <a:pt x="38442" y="483870"/>
                </a:lnTo>
                <a:lnTo>
                  <a:pt x="22606" y="469900"/>
                </a:lnTo>
                <a:lnTo>
                  <a:pt x="19862" y="467360"/>
                </a:lnTo>
                <a:lnTo>
                  <a:pt x="17259" y="463550"/>
                </a:lnTo>
                <a:lnTo>
                  <a:pt x="14820" y="459740"/>
                </a:lnTo>
                <a:lnTo>
                  <a:pt x="12547" y="457200"/>
                </a:lnTo>
                <a:lnTo>
                  <a:pt x="3822" y="436880"/>
                </a:lnTo>
                <a:lnTo>
                  <a:pt x="2641" y="433070"/>
                </a:lnTo>
                <a:lnTo>
                  <a:pt x="1663" y="429260"/>
                </a:lnTo>
                <a:lnTo>
                  <a:pt x="330" y="420370"/>
                </a:lnTo>
                <a:lnTo>
                  <a:pt x="0" y="415290"/>
                </a:lnTo>
                <a:lnTo>
                  <a:pt x="0" y="82550"/>
                </a:lnTo>
                <a:lnTo>
                  <a:pt x="330" y="77470"/>
                </a:lnTo>
                <a:lnTo>
                  <a:pt x="889" y="73660"/>
                </a:lnTo>
                <a:lnTo>
                  <a:pt x="1663" y="69850"/>
                </a:lnTo>
                <a:lnTo>
                  <a:pt x="2641" y="64770"/>
                </a:lnTo>
                <a:lnTo>
                  <a:pt x="19862" y="31750"/>
                </a:lnTo>
                <a:lnTo>
                  <a:pt x="22606" y="27940"/>
                </a:lnTo>
                <a:lnTo>
                  <a:pt x="25501" y="25400"/>
                </a:lnTo>
                <a:lnTo>
                  <a:pt x="28536" y="21590"/>
                </a:lnTo>
                <a:lnTo>
                  <a:pt x="31711" y="19050"/>
                </a:lnTo>
                <a:lnTo>
                  <a:pt x="35013" y="16510"/>
                </a:lnTo>
                <a:lnTo>
                  <a:pt x="38442" y="13970"/>
                </a:lnTo>
                <a:lnTo>
                  <a:pt x="41998" y="11430"/>
                </a:lnTo>
                <a:lnTo>
                  <a:pt x="45656" y="10160"/>
                </a:lnTo>
                <a:lnTo>
                  <a:pt x="49428" y="7620"/>
                </a:lnTo>
                <a:lnTo>
                  <a:pt x="57276" y="5080"/>
                </a:lnTo>
                <a:lnTo>
                  <a:pt x="65506" y="2540"/>
                </a:lnTo>
                <a:lnTo>
                  <a:pt x="74041" y="0"/>
                </a:lnTo>
                <a:lnTo>
                  <a:pt x="10107320" y="0"/>
                </a:lnTo>
                <a:lnTo>
                  <a:pt x="10115854" y="2540"/>
                </a:lnTo>
                <a:lnTo>
                  <a:pt x="10124084" y="5080"/>
                </a:lnTo>
                <a:lnTo>
                  <a:pt x="10131933" y="7620"/>
                </a:lnTo>
                <a:lnTo>
                  <a:pt x="10135704" y="10160"/>
                </a:lnTo>
                <a:lnTo>
                  <a:pt x="10139362" y="11430"/>
                </a:lnTo>
                <a:lnTo>
                  <a:pt x="10141140" y="12700"/>
                </a:lnTo>
                <a:lnTo>
                  <a:pt x="76123" y="12700"/>
                </a:lnTo>
                <a:lnTo>
                  <a:pt x="72123" y="13970"/>
                </a:lnTo>
                <a:lnTo>
                  <a:pt x="68821" y="13970"/>
                </a:lnTo>
                <a:lnTo>
                  <a:pt x="64973" y="15240"/>
                </a:lnTo>
                <a:lnTo>
                  <a:pt x="65265" y="15240"/>
                </a:lnTo>
                <a:lnTo>
                  <a:pt x="61506" y="16510"/>
                </a:lnTo>
                <a:lnTo>
                  <a:pt x="61798" y="16510"/>
                </a:lnTo>
                <a:lnTo>
                  <a:pt x="58115" y="17780"/>
                </a:lnTo>
                <a:lnTo>
                  <a:pt x="58394" y="17780"/>
                </a:lnTo>
                <a:lnTo>
                  <a:pt x="54800" y="19050"/>
                </a:lnTo>
                <a:lnTo>
                  <a:pt x="55079" y="19050"/>
                </a:lnTo>
                <a:lnTo>
                  <a:pt x="51587" y="21590"/>
                </a:lnTo>
                <a:lnTo>
                  <a:pt x="51854" y="21590"/>
                </a:lnTo>
                <a:lnTo>
                  <a:pt x="48463" y="22860"/>
                </a:lnTo>
                <a:lnTo>
                  <a:pt x="48717" y="22860"/>
                </a:lnTo>
                <a:lnTo>
                  <a:pt x="47072" y="24130"/>
                </a:lnTo>
                <a:lnTo>
                  <a:pt x="45681" y="24130"/>
                </a:lnTo>
                <a:lnTo>
                  <a:pt x="42506" y="26670"/>
                </a:lnTo>
                <a:lnTo>
                  <a:pt x="42748" y="26670"/>
                </a:lnTo>
                <a:lnTo>
                  <a:pt x="39674" y="29210"/>
                </a:lnTo>
                <a:lnTo>
                  <a:pt x="39916" y="29210"/>
                </a:lnTo>
                <a:lnTo>
                  <a:pt x="36969" y="31750"/>
                </a:lnTo>
                <a:lnTo>
                  <a:pt x="37198" y="31750"/>
                </a:lnTo>
                <a:lnTo>
                  <a:pt x="34378" y="34290"/>
                </a:lnTo>
                <a:lnTo>
                  <a:pt x="34594" y="34290"/>
                </a:lnTo>
                <a:lnTo>
                  <a:pt x="31902" y="36830"/>
                </a:lnTo>
                <a:lnTo>
                  <a:pt x="32105" y="36830"/>
                </a:lnTo>
                <a:lnTo>
                  <a:pt x="29565" y="39370"/>
                </a:lnTo>
                <a:lnTo>
                  <a:pt x="29756" y="39370"/>
                </a:lnTo>
                <a:lnTo>
                  <a:pt x="27343" y="41910"/>
                </a:lnTo>
                <a:lnTo>
                  <a:pt x="27520" y="41910"/>
                </a:lnTo>
                <a:lnTo>
                  <a:pt x="26013" y="44450"/>
                </a:lnTo>
                <a:lnTo>
                  <a:pt x="25438" y="44450"/>
                </a:lnTo>
                <a:lnTo>
                  <a:pt x="23329" y="48260"/>
                </a:lnTo>
                <a:lnTo>
                  <a:pt x="23482" y="48260"/>
                </a:lnTo>
                <a:lnTo>
                  <a:pt x="21526" y="50800"/>
                </a:lnTo>
                <a:lnTo>
                  <a:pt x="21678" y="50800"/>
                </a:lnTo>
                <a:lnTo>
                  <a:pt x="19888" y="54610"/>
                </a:lnTo>
                <a:lnTo>
                  <a:pt x="18939" y="57150"/>
                </a:lnTo>
                <a:lnTo>
                  <a:pt x="18516" y="57150"/>
                </a:lnTo>
                <a:lnTo>
                  <a:pt x="17068" y="60960"/>
                </a:lnTo>
                <a:lnTo>
                  <a:pt x="15900" y="64770"/>
                </a:lnTo>
                <a:lnTo>
                  <a:pt x="14897" y="68580"/>
                </a:lnTo>
                <a:lnTo>
                  <a:pt x="14372" y="71120"/>
                </a:lnTo>
                <a:lnTo>
                  <a:pt x="14135" y="71120"/>
                </a:lnTo>
                <a:lnTo>
                  <a:pt x="13601" y="74930"/>
                </a:lnTo>
                <a:lnTo>
                  <a:pt x="12954" y="78740"/>
                </a:lnTo>
                <a:lnTo>
                  <a:pt x="12674" y="82550"/>
                </a:lnTo>
                <a:lnTo>
                  <a:pt x="12585" y="86360"/>
                </a:lnTo>
                <a:lnTo>
                  <a:pt x="12674" y="415290"/>
                </a:lnTo>
                <a:lnTo>
                  <a:pt x="12992" y="419100"/>
                </a:lnTo>
                <a:lnTo>
                  <a:pt x="13474" y="422910"/>
                </a:lnTo>
                <a:lnTo>
                  <a:pt x="14135" y="426720"/>
                </a:lnTo>
                <a:lnTo>
                  <a:pt x="14973" y="430530"/>
                </a:lnTo>
                <a:lnTo>
                  <a:pt x="15261" y="430530"/>
                </a:lnTo>
                <a:lnTo>
                  <a:pt x="15989" y="433070"/>
                </a:lnTo>
                <a:lnTo>
                  <a:pt x="17170" y="436880"/>
                </a:lnTo>
                <a:lnTo>
                  <a:pt x="18516" y="440690"/>
                </a:lnTo>
                <a:lnTo>
                  <a:pt x="20015" y="444500"/>
                </a:lnTo>
                <a:lnTo>
                  <a:pt x="20485" y="444500"/>
                </a:lnTo>
                <a:lnTo>
                  <a:pt x="21678" y="447040"/>
                </a:lnTo>
                <a:lnTo>
                  <a:pt x="21526" y="447040"/>
                </a:lnTo>
                <a:lnTo>
                  <a:pt x="23482" y="450850"/>
                </a:lnTo>
                <a:lnTo>
                  <a:pt x="24032" y="450850"/>
                </a:lnTo>
                <a:lnTo>
                  <a:pt x="25438" y="453390"/>
                </a:lnTo>
                <a:lnTo>
                  <a:pt x="25260" y="453390"/>
                </a:lnTo>
                <a:lnTo>
                  <a:pt x="27520" y="455930"/>
                </a:lnTo>
                <a:lnTo>
                  <a:pt x="27343" y="455930"/>
                </a:lnTo>
                <a:lnTo>
                  <a:pt x="29756" y="458470"/>
                </a:lnTo>
                <a:lnTo>
                  <a:pt x="29565" y="458470"/>
                </a:lnTo>
                <a:lnTo>
                  <a:pt x="32105" y="462280"/>
                </a:lnTo>
                <a:lnTo>
                  <a:pt x="32799" y="462280"/>
                </a:lnTo>
                <a:lnTo>
                  <a:pt x="34594" y="464820"/>
                </a:lnTo>
                <a:lnTo>
                  <a:pt x="35318" y="464820"/>
                </a:lnTo>
                <a:lnTo>
                  <a:pt x="37198" y="467360"/>
                </a:lnTo>
                <a:lnTo>
                  <a:pt x="38442" y="467360"/>
                </a:lnTo>
                <a:lnTo>
                  <a:pt x="39916" y="468630"/>
                </a:lnTo>
                <a:lnTo>
                  <a:pt x="39674" y="468630"/>
                </a:lnTo>
                <a:lnTo>
                  <a:pt x="42748" y="471170"/>
                </a:lnTo>
                <a:lnTo>
                  <a:pt x="42506" y="471170"/>
                </a:lnTo>
                <a:lnTo>
                  <a:pt x="45681" y="473710"/>
                </a:lnTo>
                <a:lnTo>
                  <a:pt x="45427" y="473710"/>
                </a:lnTo>
                <a:lnTo>
                  <a:pt x="48717" y="474980"/>
                </a:lnTo>
                <a:lnTo>
                  <a:pt x="48463" y="474980"/>
                </a:lnTo>
                <a:lnTo>
                  <a:pt x="51854" y="477520"/>
                </a:lnTo>
                <a:lnTo>
                  <a:pt x="51587" y="477520"/>
                </a:lnTo>
                <a:lnTo>
                  <a:pt x="55079" y="478790"/>
                </a:lnTo>
                <a:lnTo>
                  <a:pt x="54800" y="478790"/>
                </a:lnTo>
                <a:lnTo>
                  <a:pt x="58394" y="480060"/>
                </a:lnTo>
                <a:lnTo>
                  <a:pt x="58115" y="480060"/>
                </a:lnTo>
                <a:lnTo>
                  <a:pt x="61798" y="481330"/>
                </a:lnTo>
                <a:lnTo>
                  <a:pt x="61506" y="481330"/>
                </a:lnTo>
                <a:lnTo>
                  <a:pt x="65265" y="482600"/>
                </a:lnTo>
                <a:lnTo>
                  <a:pt x="64973" y="482600"/>
                </a:lnTo>
                <a:lnTo>
                  <a:pt x="68821" y="483870"/>
                </a:lnTo>
                <a:lnTo>
                  <a:pt x="68516" y="483870"/>
                </a:lnTo>
                <a:lnTo>
                  <a:pt x="72440" y="485140"/>
                </a:lnTo>
                <a:lnTo>
                  <a:pt x="79540" y="485140"/>
                </a:lnTo>
                <a:lnTo>
                  <a:pt x="83667" y="486410"/>
                </a:lnTo>
                <a:lnTo>
                  <a:pt x="10139362" y="486410"/>
                </a:lnTo>
                <a:lnTo>
                  <a:pt x="10135704" y="487680"/>
                </a:lnTo>
                <a:lnTo>
                  <a:pt x="10131933" y="490220"/>
                </a:lnTo>
                <a:lnTo>
                  <a:pt x="10128059" y="491490"/>
                </a:lnTo>
                <a:lnTo>
                  <a:pt x="10124084" y="494030"/>
                </a:lnTo>
                <a:lnTo>
                  <a:pt x="10115854" y="496570"/>
                </a:lnTo>
                <a:close/>
              </a:path>
              <a:path w="10181590" h="499110">
                <a:moveTo>
                  <a:pt x="10135933" y="25400"/>
                </a:moveTo>
                <a:lnTo>
                  <a:pt x="10132644" y="22860"/>
                </a:lnTo>
                <a:lnTo>
                  <a:pt x="10132898" y="22860"/>
                </a:lnTo>
                <a:lnTo>
                  <a:pt x="10129507" y="21590"/>
                </a:lnTo>
                <a:lnTo>
                  <a:pt x="10129774" y="21590"/>
                </a:lnTo>
                <a:lnTo>
                  <a:pt x="10126281" y="19050"/>
                </a:lnTo>
                <a:lnTo>
                  <a:pt x="10126560" y="19050"/>
                </a:lnTo>
                <a:lnTo>
                  <a:pt x="10122966" y="17780"/>
                </a:lnTo>
                <a:lnTo>
                  <a:pt x="10123246" y="17780"/>
                </a:lnTo>
                <a:lnTo>
                  <a:pt x="10119563" y="16510"/>
                </a:lnTo>
                <a:lnTo>
                  <a:pt x="10119855" y="16510"/>
                </a:lnTo>
                <a:lnTo>
                  <a:pt x="10116096" y="15240"/>
                </a:lnTo>
                <a:lnTo>
                  <a:pt x="10116388" y="15240"/>
                </a:lnTo>
                <a:lnTo>
                  <a:pt x="10112540" y="13970"/>
                </a:lnTo>
                <a:lnTo>
                  <a:pt x="10109238" y="13970"/>
                </a:lnTo>
                <a:lnTo>
                  <a:pt x="10105237" y="12700"/>
                </a:lnTo>
                <a:lnTo>
                  <a:pt x="10141140" y="12700"/>
                </a:lnTo>
                <a:lnTo>
                  <a:pt x="10142918" y="13970"/>
                </a:lnTo>
                <a:lnTo>
                  <a:pt x="10146347" y="16510"/>
                </a:lnTo>
                <a:lnTo>
                  <a:pt x="10149649" y="19050"/>
                </a:lnTo>
                <a:lnTo>
                  <a:pt x="10152824" y="21590"/>
                </a:lnTo>
                <a:lnTo>
                  <a:pt x="10154848" y="24130"/>
                </a:lnTo>
                <a:lnTo>
                  <a:pt x="10135679" y="24130"/>
                </a:lnTo>
                <a:lnTo>
                  <a:pt x="10135933" y="25400"/>
                </a:lnTo>
                <a:close/>
              </a:path>
              <a:path w="10181590" h="499110">
                <a:moveTo>
                  <a:pt x="45427" y="25400"/>
                </a:moveTo>
                <a:lnTo>
                  <a:pt x="45681" y="24130"/>
                </a:lnTo>
                <a:lnTo>
                  <a:pt x="47072" y="24130"/>
                </a:lnTo>
                <a:lnTo>
                  <a:pt x="45427" y="25400"/>
                </a:lnTo>
                <a:close/>
              </a:path>
              <a:path w="10181590" h="499110">
                <a:moveTo>
                  <a:pt x="10156101" y="45720"/>
                </a:moveTo>
                <a:lnTo>
                  <a:pt x="10153827" y="41910"/>
                </a:lnTo>
                <a:lnTo>
                  <a:pt x="10154018" y="41910"/>
                </a:lnTo>
                <a:lnTo>
                  <a:pt x="10151605" y="39370"/>
                </a:lnTo>
                <a:lnTo>
                  <a:pt x="10151795" y="39370"/>
                </a:lnTo>
                <a:lnTo>
                  <a:pt x="10149255" y="36830"/>
                </a:lnTo>
                <a:lnTo>
                  <a:pt x="10149459" y="36830"/>
                </a:lnTo>
                <a:lnTo>
                  <a:pt x="10146766" y="34290"/>
                </a:lnTo>
                <a:lnTo>
                  <a:pt x="10146982" y="34290"/>
                </a:lnTo>
                <a:lnTo>
                  <a:pt x="10144163" y="31750"/>
                </a:lnTo>
                <a:lnTo>
                  <a:pt x="10144391" y="31750"/>
                </a:lnTo>
                <a:lnTo>
                  <a:pt x="10141445" y="29210"/>
                </a:lnTo>
                <a:lnTo>
                  <a:pt x="10141686" y="29210"/>
                </a:lnTo>
                <a:lnTo>
                  <a:pt x="10138613" y="26670"/>
                </a:lnTo>
                <a:lnTo>
                  <a:pt x="10138854" y="26670"/>
                </a:lnTo>
                <a:lnTo>
                  <a:pt x="10135679" y="24130"/>
                </a:lnTo>
                <a:lnTo>
                  <a:pt x="10154848" y="24130"/>
                </a:lnTo>
                <a:lnTo>
                  <a:pt x="10155859" y="25400"/>
                </a:lnTo>
                <a:lnTo>
                  <a:pt x="10158755" y="27940"/>
                </a:lnTo>
                <a:lnTo>
                  <a:pt x="10161498" y="31750"/>
                </a:lnTo>
                <a:lnTo>
                  <a:pt x="10164102" y="34290"/>
                </a:lnTo>
                <a:lnTo>
                  <a:pt x="10166527" y="38100"/>
                </a:lnTo>
                <a:lnTo>
                  <a:pt x="10168813" y="41910"/>
                </a:lnTo>
                <a:lnTo>
                  <a:pt x="10170210" y="44450"/>
                </a:lnTo>
                <a:lnTo>
                  <a:pt x="10155923" y="44450"/>
                </a:lnTo>
                <a:lnTo>
                  <a:pt x="10156101" y="45720"/>
                </a:lnTo>
                <a:close/>
              </a:path>
              <a:path w="10181590" h="499110">
                <a:moveTo>
                  <a:pt x="25260" y="45720"/>
                </a:moveTo>
                <a:lnTo>
                  <a:pt x="25438" y="44450"/>
                </a:lnTo>
                <a:lnTo>
                  <a:pt x="26013" y="44450"/>
                </a:lnTo>
                <a:lnTo>
                  <a:pt x="25260" y="45720"/>
                </a:lnTo>
                <a:close/>
              </a:path>
              <a:path w="10181590" h="499110">
                <a:moveTo>
                  <a:pt x="10162959" y="58420"/>
                </a:moveTo>
                <a:lnTo>
                  <a:pt x="10161333" y="54610"/>
                </a:lnTo>
                <a:lnTo>
                  <a:pt x="10161473" y="54610"/>
                </a:lnTo>
                <a:lnTo>
                  <a:pt x="10159682" y="50800"/>
                </a:lnTo>
                <a:lnTo>
                  <a:pt x="10159834" y="50800"/>
                </a:lnTo>
                <a:lnTo>
                  <a:pt x="10157879" y="48260"/>
                </a:lnTo>
                <a:lnTo>
                  <a:pt x="10158031" y="48260"/>
                </a:lnTo>
                <a:lnTo>
                  <a:pt x="10155923" y="44450"/>
                </a:lnTo>
                <a:lnTo>
                  <a:pt x="10170210" y="44450"/>
                </a:lnTo>
                <a:lnTo>
                  <a:pt x="10170909" y="45720"/>
                </a:lnTo>
                <a:lnTo>
                  <a:pt x="10172852" y="49530"/>
                </a:lnTo>
                <a:lnTo>
                  <a:pt x="10174605" y="53340"/>
                </a:lnTo>
                <a:lnTo>
                  <a:pt x="10176167" y="57150"/>
                </a:lnTo>
                <a:lnTo>
                  <a:pt x="10162844" y="57150"/>
                </a:lnTo>
                <a:lnTo>
                  <a:pt x="10162959" y="58420"/>
                </a:lnTo>
                <a:close/>
              </a:path>
              <a:path w="10181590" h="499110">
                <a:moveTo>
                  <a:pt x="18402" y="58420"/>
                </a:moveTo>
                <a:lnTo>
                  <a:pt x="18516" y="57150"/>
                </a:lnTo>
                <a:lnTo>
                  <a:pt x="18939" y="57150"/>
                </a:lnTo>
                <a:lnTo>
                  <a:pt x="18402" y="58420"/>
                </a:lnTo>
                <a:close/>
              </a:path>
              <a:path w="10181590" h="499110">
                <a:moveTo>
                  <a:pt x="10167289" y="72390"/>
                </a:moveTo>
                <a:lnTo>
                  <a:pt x="10166388" y="68580"/>
                </a:lnTo>
                <a:lnTo>
                  <a:pt x="10165372" y="64770"/>
                </a:lnTo>
                <a:lnTo>
                  <a:pt x="10164191" y="60960"/>
                </a:lnTo>
                <a:lnTo>
                  <a:pt x="10162844" y="57150"/>
                </a:lnTo>
                <a:lnTo>
                  <a:pt x="10176167" y="57150"/>
                </a:lnTo>
                <a:lnTo>
                  <a:pt x="10177538" y="60960"/>
                </a:lnTo>
                <a:lnTo>
                  <a:pt x="10178719" y="64770"/>
                </a:lnTo>
                <a:lnTo>
                  <a:pt x="10179955" y="71120"/>
                </a:lnTo>
                <a:lnTo>
                  <a:pt x="10167226" y="71120"/>
                </a:lnTo>
                <a:lnTo>
                  <a:pt x="10167289" y="72390"/>
                </a:lnTo>
                <a:close/>
              </a:path>
              <a:path w="10181590" h="499110">
                <a:moveTo>
                  <a:pt x="14071" y="72390"/>
                </a:moveTo>
                <a:lnTo>
                  <a:pt x="14135" y="71120"/>
                </a:lnTo>
                <a:lnTo>
                  <a:pt x="14372" y="71120"/>
                </a:lnTo>
                <a:lnTo>
                  <a:pt x="14071" y="72390"/>
                </a:lnTo>
                <a:close/>
              </a:path>
              <a:path w="10181590" h="499110">
                <a:moveTo>
                  <a:pt x="10179371" y="430530"/>
                </a:moveTo>
                <a:lnTo>
                  <a:pt x="10166388" y="430530"/>
                </a:lnTo>
                <a:lnTo>
                  <a:pt x="10167289" y="426720"/>
                </a:lnTo>
                <a:lnTo>
                  <a:pt x="10167937" y="422910"/>
                </a:lnTo>
                <a:lnTo>
                  <a:pt x="10168407" y="419100"/>
                </a:lnTo>
                <a:lnTo>
                  <a:pt x="10168686" y="415290"/>
                </a:lnTo>
                <a:lnTo>
                  <a:pt x="10168775" y="86360"/>
                </a:lnTo>
                <a:lnTo>
                  <a:pt x="10168674" y="82550"/>
                </a:lnTo>
                <a:lnTo>
                  <a:pt x="10168369" y="78740"/>
                </a:lnTo>
                <a:lnTo>
                  <a:pt x="10167886" y="74930"/>
                </a:lnTo>
                <a:lnTo>
                  <a:pt x="10167226" y="71120"/>
                </a:lnTo>
                <a:lnTo>
                  <a:pt x="10179955" y="71120"/>
                </a:lnTo>
                <a:lnTo>
                  <a:pt x="10180472" y="73660"/>
                </a:lnTo>
                <a:lnTo>
                  <a:pt x="10181031" y="77470"/>
                </a:lnTo>
                <a:lnTo>
                  <a:pt x="10181361" y="82550"/>
                </a:lnTo>
                <a:lnTo>
                  <a:pt x="10181361" y="415290"/>
                </a:lnTo>
                <a:lnTo>
                  <a:pt x="10181031" y="420370"/>
                </a:lnTo>
                <a:lnTo>
                  <a:pt x="10179697" y="429260"/>
                </a:lnTo>
                <a:lnTo>
                  <a:pt x="10179371" y="430530"/>
                </a:lnTo>
                <a:close/>
              </a:path>
              <a:path w="10181590" h="499110">
                <a:moveTo>
                  <a:pt x="13423" y="76200"/>
                </a:moveTo>
                <a:lnTo>
                  <a:pt x="13474" y="74930"/>
                </a:lnTo>
                <a:lnTo>
                  <a:pt x="13423" y="76200"/>
                </a:lnTo>
                <a:close/>
              </a:path>
              <a:path w="10181590" h="499110">
                <a:moveTo>
                  <a:pt x="10167937" y="76200"/>
                </a:moveTo>
                <a:lnTo>
                  <a:pt x="10167759" y="74930"/>
                </a:lnTo>
                <a:lnTo>
                  <a:pt x="10167937" y="76200"/>
                </a:lnTo>
                <a:close/>
              </a:path>
              <a:path w="10181590" h="499110">
                <a:moveTo>
                  <a:pt x="12585" y="87630"/>
                </a:moveTo>
                <a:lnTo>
                  <a:pt x="12585" y="86360"/>
                </a:lnTo>
                <a:lnTo>
                  <a:pt x="12585" y="87630"/>
                </a:lnTo>
                <a:close/>
              </a:path>
              <a:path w="10181590" h="499110">
                <a:moveTo>
                  <a:pt x="10168775" y="87630"/>
                </a:moveTo>
                <a:lnTo>
                  <a:pt x="10168750" y="86360"/>
                </a:lnTo>
                <a:lnTo>
                  <a:pt x="10168775" y="87630"/>
                </a:lnTo>
                <a:close/>
              </a:path>
              <a:path w="10181590" h="499110">
                <a:moveTo>
                  <a:pt x="15261" y="430530"/>
                </a:moveTo>
                <a:lnTo>
                  <a:pt x="14973" y="430530"/>
                </a:lnTo>
                <a:lnTo>
                  <a:pt x="14897" y="429260"/>
                </a:lnTo>
                <a:lnTo>
                  <a:pt x="15261" y="430530"/>
                </a:lnTo>
                <a:close/>
              </a:path>
              <a:path w="10181590" h="499110">
                <a:moveTo>
                  <a:pt x="10175125" y="444500"/>
                </a:moveTo>
                <a:lnTo>
                  <a:pt x="10161333" y="444500"/>
                </a:lnTo>
                <a:lnTo>
                  <a:pt x="10162959" y="440690"/>
                </a:lnTo>
                <a:lnTo>
                  <a:pt x="10164292" y="436880"/>
                </a:lnTo>
                <a:lnTo>
                  <a:pt x="10165461" y="433070"/>
                </a:lnTo>
                <a:lnTo>
                  <a:pt x="10166464" y="429260"/>
                </a:lnTo>
                <a:lnTo>
                  <a:pt x="10166388" y="430530"/>
                </a:lnTo>
                <a:lnTo>
                  <a:pt x="10179371" y="430530"/>
                </a:lnTo>
                <a:lnTo>
                  <a:pt x="10178719" y="433070"/>
                </a:lnTo>
                <a:lnTo>
                  <a:pt x="10177538" y="436880"/>
                </a:lnTo>
                <a:lnTo>
                  <a:pt x="10176167" y="441960"/>
                </a:lnTo>
                <a:lnTo>
                  <a:pt x="10175125" y="444500"/>
                </a:lnTo>
                <a:close/>
              </a:path>
              <a:path w="10181590" h="499110">
                <a:moveTo>
                  <a:pt x="20485" y="444500"/>
                </a:moveTo>
                <a:lnTo>
                  <a:pt x="20015" y="444500"/>
                </a:lnTo>
                <a:lnTo>
                  <a:pt x="19888" y="443230"/>
                </a:lnTo>
                <a:lnTo>
                  <a:pt x="20485" y="444500"/>
                </a:lnTo>
                <a:close/>
              </a:path>
              <a:path w="10181590" h="499110">
                <a:moveTo>
                  <a:pt x="10172204" y="450850"/>
                </a:moveTo>
                <a:lnTo>
                  <a:pt x="10157879" y="450850"/>
                </a:lnTo>
                <a:lnTo>
                  <a:pt x="10159834" y="447040"/>
                </a:lnTo>
                <a:lnTo>
                  <a:pt x="10159682" y="447040"/>
                </a:lnTo>
                <a:lnTo>
                  <a:pt x="10161473" y="443230"/>
                </a:lnTo>
                <a:lnTo>
                  <a:pt x="10161333" y="444500"/>
                </a:lnTo>
                <a:lnTo>
                  <a:pt x="10175125" y="444500"/>
                </a:lnTo>
                <a:lnTo>
                  <a:pt x="10174605" y="445770"/>
                </a:lnTo>
                <a:lnTo>
                  <a:pt x="10172852" y="449580"/>
                </a:lnTo>
                <a:lnTo>
                  <a:pt x="10172204" y="450850"/>
                </a:lnTo>
                <a:close/>
              </a:path>
              <a:path w="10181590" h="499110">
                <a:moveTo>
                  <a:pt x="24032" y="450850"/>
                </a:moveTo>
                <a:lnTo>
                  <a:pt x="23482" y="450850"/>
                </a:lnTo>
                <a:lnTo>
                  <a:pt x="23329" y="449580"/>
                </a:lnTo>
                <a:lnTo>
                  <a:pt x="24032" y="450850"/>
                </a:lnTo>
                <a:close/>
              </a:path>
              <a:path w="10181590" h="499110">
                <a:moveTo>
                  <a:pt x="10164910" y="462280"/>
                </a:moveTo>
                <a:lnTo>
                  <a:pt x="10149255" y="462280"/>
                </a:lnTo>
                <a:lnTo>
                  <a:pt x="10151795" y="458470"/>
                </a:lnTo>
                <a:lnTo>
                  <a:pt x="10151605" y="458470"/>
                </a:lnTo>
                <a:lnTo>
                  <a:pt x="10154018" y="455930"/>
                </a:lnTo>
                <a:lnTo>
                  <a:pt x="10153827" y="455930"/>
                </a:lnTo>
                <a:lnTo>
                  <a:pt x="10156101" y="453390"/>
                </a:lnTo>
                <a:lnTo>
                  <a:pt x="10155923" y="453390"/>
                </a:lnTo>
                <a:lnTo>
                  <a:pt x="10158031" y="449580"/>
                </a:lnTo>
                <a:lnTo>
                  <a:pt x="10157879" y="450850"/>
                </a:lnTo>
                <a:lnTo>
                  <a:pt x="10172204" y="450850"/>
                </a:lnTo>
                <a:lnTo>
                  <a:pt x="10170909" y="453390"/>
                </a:lnTo>
                <a:lnTo>
                  <a:pt x="10168813" y="457200"/>
                </a:lnTo>
                <a:lnTo>
                  <a:pt x="10166527" y="459740"/>
                </a:lnTo>
                <a:lnTo>
                  <a:pt x="10164910" y="462280"/>
                </a:lnTo>
                <a:close/>
              </a:path>
              <a:path w="10181590" h="499110">
                <a:moveTo>
                  <a:pt x="32799" y="462280"/>
                </a:moveTo>
                <a:lnTo>
                  <a:pt x="32105" y="462280"/>
                </a:lnTo>
                <a:lnTo>
                  <a:pt x="31902" y="461010"/>
                </a:lnTo>
                <a:lnTo>
                  <a:pt x="32799" y="462280"/>
                </a:lnTo>
                <a:close/>
              </a:path>
              <a:path w="10181590" h="499110">
                <a:moveTo>
                  <a:pt x="10163234" y="464820"/>
                </a:moveTo>
                <a:lnTo>
                  <a:pt x="10146766" y="464820"/>
                </a:lnTo>
                <a:lnTo>
                  <a:pt x="10149459" y="461010"/>
                </a:lnTo>
                <a:lnTo>
                  <a:pt x="10149255" y="462280"/>
                </a:lnTo>
                <a:lnTo>
                  <a:pt x="10164910" y="462280"/>
                </a:lnTo>
                <a:lnTo>
                  <a:pt x="10164102" y="463550"/>
                </a:lnTo>
                <a:lnTo>
                  <a:pt x="10163234" y="464820"/>
                </a:lnTo>
                <a:close/>
              </a:path>
              <a:path w="10181590" h="499110">
                <a:moveTo>
                  <a:pt x="35318" y="464820"/>
                </a:moveTo>
                <a:lnTo>
                  <a:pt x="34594" y="464820"/>
                </a:lnTo>
                <a:lnTo>
                  <a:pt x="34378" y="463550"/>
                </a:lnTo>
                <a:lnTo>
                  <a:pt x="35318" y="464820"/>
                </a:lnTo>
                <a:close/>
              </a:path>
              <a:path w="10181590" h="499110">
                <a:moveTo>
                  <a:pt x="10161498" y="467360"/>
                </a:moveTo>
                <a:lnTo>
                  <a:pt x="10144163" y="467360"/>
                </a:lnTo>
                <a:lnTo>
                  <a:pt x="10146982" y="463550"/>
                </a:lnTo>
                <a:lnTo>
                  <a:pt x="10146766" y="464820"/>
                </a:lnTo>
                <a:lnTo>
                  <a:pt x="10163234" y="464820"/>
                </a:lnTo>
                <a:lnTo>
                  <a:pt x="10161498" y="467360"/>
                </a:lnTo>
                <a:close/>
              </a:path>
              <a:path w="10181590" h="499110">
                <a:moveTo>
                  <a:pt x="38442" y="467360"/>
                </a:moveTo>
                <a:lnTo>
                  <a:pt x="37198" y="467360"/>
                </a:lnTo>
                <a:lnTo>
                  <a:pt x="36969" y="466090"/>
                </a:lnTo>
                <a:lnTo>
                  <a:pt x="38442" y="467360"/>
                </a:lnTo>
                <a:close/>
              </a:path>
              <a:path w="10181590" h="499110">
                <a:moveTo>
                  <a:pt x="10139362" y="486410"/>
                </a:moveTo>
                <a:lnTo>
                  <a:pt x="10097693" y="486410"/>
                </a:lnTo>
                <a:lnTo>
                  <a:pt x="10101821" y="485140"/>
                </a:lnTo>
                <a:lnTo>
                  <a:pt x="10108920" y="485140"/>
                </a:lnTo>
                <a:lnTo>
                  <a:pt x="10112844" y="483870"/>
                </a:lnTo>
                <a:lnTo>
                  <a:pt x="10112540" y="483870"/>
                </a:lnTo>
                <a:lnTo>
                  <a:pt x="10116388" y="482600"/>
                </a:lnTo>
                <a:lnTo>
                  <a:pt x="10116096" y="482600"/>
                </a:lnTo>
                <a:lnTo>
                  <a:pt x="10119855" y="481330"/>
                </a:lnTo>
                <a:lnTo>
                  <a:pt x="10119563" y="481330"/>
                </a:lnTo>
                <a:lnTo>
                  <a:pt x="10123246" y="480060"/>
                </a:lnTo>
                <a:lnTo>
                  <a:pt x="10122966" y="480060"/>
                </a:lnTo>
                <a:lnTo>
                  <a:pt x="10126560" y="478790"/>
                </a:lnTo>
                <a:lnTo>
                  <a:pt x="10126281" y="478790"/>
                </a:lnTo>
                <a:lnTo>
                  <a:pt x="10129774" y="477520"/>
                </a:lnTo>
                <a:lnTo>
                  <a:pt x="10129507" y="477520"/>
                </a:lnTo>
                <a:lnTo>
                  <a:pt x="10132898" y="474980"/>
                </a:lnTo>
                <a:lnTo>
                  <a:pt x="10132644" y="474980"/>
                </a:lnTo>
                <a:lnTo>
                  <a:pt x="10135933" y="473710"/>
                </a:lnTo>
                <a:lnTo>
                  <a:pt x="10135679" y="473710"/>
                </a:lnTo>
                <a:lnTo>
                  <a:pt x="10138854" y="471170"/>
                </a:lnTo>
                <a:lnTo>
                  <a:pt x="10138613" y="471170"/>
                </a:lnTo>
                <a:lnTo>
                  <a:pt x="10141686" y="468630"/>
                </a:lnTo>
                <a:lnTo>
                  <a:pt x="10141445" y="468630"/>
                </a:lnTo>
                <a:lnTo>
                  <a:pt x="10144391" y="466090"/>
                </a:lnTo>
                <a:lnTo>
                  <a:pt x="10144163" y="467360"/>
                </a:lnTo>
                <a:lnTo>
                  <a:pt x="10161498" y="467360"/>
                </a:lnTo>
                <a:lnTo>
                  <a:pt x="10158755" y="469900"/>
                </a:lnTo>
                <a:lnTo>
                  <a:pt x="10155859" y="473710"/>
                </a:lnTo>
                <a:lnTo>
                  <a:pt x="10152824" y="476250"/>
                </a:lnTo>
                <a:lnTo>
                  <a:pt x="10149649" y="478790"/>
                </a:lnTo>
                <a:lnTo>
                  <a:pt x="10146347" y="481330"/>
                </a:lnTo>
                <a:lnTo>
                  <a:pt x="10142918" y="483870"/>
                </a:lnTo>
                <a:lnTo>
                  <a:pt x="10139362" y="486410"/>
                </a:lnTo>
                <a:close/>
              </a:path>
              <a:path w="10181590" h="499110">
                <a:moveTo>
                  <a:pt x="10107320" y="497840"/>
                </a:moveTo>
                <a:lnTo>
                  <a:pt x="74041" y="497840"/>
                </a:lnTo>
                <a:lnTo>
                  <a:pt x="69735" y="496570"/>
                </a:lnTo>
                <a:lnTo>
                  <a:pt x="10111625" y="496570"/>
                </a:lnTo>
                <a:lnTo>
                  <a:pt x="10107320" y="497840"/>
                </a:lnTo>
                <a:close/>
              </a:path>
              <a:path w="10181590" h="499110">
                <a:moveTo>
                  <a:pt x="10098493" y="499110"/>
                </a:moveTo>
                <a:lnTo>
                  <a:pt x="82867" y="499110"/>
                </a:lnTo>
                <a:lnTo>
                  <a:pt x="78422" y="497840"/>
                </a:lnTo>
                <a:lnTo>
                  <a:pt x="10102938" y="497840"/>
                </a:lnTo>
                <a:lnTo>
                  <a:pt x="10098493" y="499110"/>
                </a:lnTo>
                <a:close/>
              </a:path>
            </a:pathLst>
          </a:custGeom>
          <a:solidFill>
            <a:srgbClr val="FFFFFF"/>
          </a:solidFill>
        </p:spPr>
        <p:txBody>
          <a:bodyPr wrap="square" lIns="0" tIns="0" rIns="0" bIns="0" rtlCol="0"/>
          <a:lstStyle/>
          <a:p>
            <a:endParaRPr>
              <a:solidFill>
                <a:prstClr val="black"/>
              </a:solidFill>
            </a:endParaRPr>
          </a:p>
        </p:txBody>
      </p:sp>
      <p:sp>
        <p:nvSpPr>
          <p:cNvPr id="5" name="object 5"/>
          <p:cNvSpPr/>
          <p:nvPr/>
        </p:nvSpPr>
        <p:spPr>
          <a:xfrm>
            <a:off x="786512" y="2177795"/>
            <a:ext cx="10168255" cy="487680"/>
          </a:xfrm>
          <a:custGeom>
            <a:avLst/>
            <a:gdLst/>
            <a:ahLst/>
            <a:cxnLst/>
            <a:rect l="l" t="t" r="r" b="b"/>
            <a:pathLst>
              <a:path w="10168255" h="487680">
                <a:moveTo>
                  <a:pt x="10087356" y="487679"/>
                </a:moveTo>
                <a:lnTo>
                  <a:pt x="80772" y="487679"/>
                </a:lnTo>
                <a:lnTo>
                  <a:pt x="49184" y="480864"/>
                </a:lnTo>
                <a:lnTo>
                  <a:pt x="23431" y="463210"/>
                </a:lnTo>
                <a:lnTo>
                  <a:pt x="6155" y="437216"/>
                </a:lnTo>
                <a:lnTo>
                  <a:pt x="0" y="405383"/>
                </a:lnTo>
                <a:lnTo>
                  <a:pt x="0" y="80771"/>
                </a:lnTo>
                <a:lnTo>
                  <a:pt x="6155" y="49513"/>
                </a:lnTo>
                <a:lnTo>
                  <a:pt x="23431" y="23869"/>
                </a:lnTo>
                <a:lnTo>
                  <a:pt x="49184" y="6484"/>
                </a:lnTo>
                <a:lnTo>
                  <a:pt x="80772" y="0"/>
                </a:lnTo>
                <a:lnTo>
                  <a:pt x="10087356" y="0"/>
                </a:lnTo>
                <a:lnTo>
                  <a:pt x="10118943" y="6484"/>
                </a:lnTo>
                <a:lnTo>
                  <a:pt x="10144696" y="23869"/>
                </a:lnTo>
                <a:lnTo>
                  <a:pt x="10161972" y="49513"/>
                </a:lnTo>
                <a:lnTo>
                  <a:pt x="10168128" y="80771"/>
                </a:lnTo>
                <a:lnTo>
                  <a:pt x="10168128" y="405383"/>
                </a:lnTo>
                <a:lnTo>
                  <a:pt x="10161972" y="437216"/>
                </a:lnTo>
                <a:lnTo>
                  <a:pt x="10144696" y="463210"/>
                </a:lnTo>
                <a:lnTo>
                  <a:pt x="10118943" y="480864"/>
                </a:lnTo>
                <a:lnTo>
                  <a:pt x="10087356" y="487679"/>
                </a:lnTo>
                <a:close/>
              </a:path>
            </a:pathLst>
          </a:custGeom>
          <a:solidFill>
            <a:srgbClr val="4F81BC"/>
          </a:solidFill>
        </p:spPr>
        <p:txBody>
          <a:bodyPr wrap="square" lIns="0" tIns="0" rIns="0" bIns="0" rtlCol="0"/>
          <a:lstStyle/>
          <a:p>
            <a:endParaRPr>
              <a:solidFill>
                <a:prstClr val="black"/>
              </a:solidFill>
            </a:endParaRPr>
          </a:p>
        </p:txBody>
      </p:sp>
      <p:sp>
        <p:nvSpPr>
          <p:cNvPr id="6" name="object 6"/>
          <p:cNvSpPr/>
          <p:nvPr/>
        </p:nvSpPr>
        <p:spPr>
          <a:xfrm>
            <a:off x="779894" y="2171650"/>
            <a:ext cx="10181590" cy="499109"/>
          </a:xfrm>
          <a:custGeom>
            <a:avLst/>
            <a:gdLst/>
            <a:ahLst/>
            <a:cxnLst/>
            <a:rect l="l" t="t" r="r" b="b"/>
            <a:pathLst>
              <a:path w="10181590" h="499110">
                <a:moveTo>
                  <a:pt x="10115854" y="496570"/>
                </a:moveTo>
                <a:lnTo>
                  <a:pt x="65506" y="496570"/>
                </a:lnTo>
                <a:lnTo>
                  <a:pt x="57276" y="494030"/>
                </a:lnTo>
                <a:lnTo>
                  <a:pt x="53301" y="491490"/>
                </a:lnTo>
                <a:lnTo>
                  <a:pt x="49428" y="490220"/>
                </a:lnTo>
                <a:lnTo>
                  <a:pt x="45656" y="487680"/>
                </a:lnTo>
                <a:lnTo>
                  <a:pt x="41998" y="486410"/>
                </a:lnTo>
                <a:lnTo>
                  <a:pt x="38442" y="483870"/>
                </a:lnTo>
                <a:lnTo>
                  <a:pt x="22606" y="469900"/>
                </a:lnTo>
                <a:lnTo>
                  <a:pt x="19862" y="467360"/>
                </a:lnTo>
                <a:lnTo>
                  <a:pt x="17259" y="463550"/>
                </a:lnTo>
                <a:lnTo>
                  <a:pt x="14820" y="459740"/>
                </a:lnTo>
                <a:lnTo>
                  <a:pt x="12547" y="457200"/>
                </a:lnTo>
                <a:lnTo>
                  <a:pt x="3822" y="436880"/>
                </a:lnTo>
                <a:lnTo>
                  <a:pt x="2641" y="433070"/>
                </a:lnTo>
                <a:lnTo>
                  <a:pt x="1663" y="429260"/>
                </a:lnTo>
                <a:lnTo>
                  <a:pt x="330" y="420370"/>
                </a:lnTo>
                <a:lnTo>
                  <a:pt x="0" y="415290"/>
                </a:lnTo>
                <a:lnTo>
                  <a:pt x="0" y="82550"/>
                </a:lnTo>
                <a:lnTo>
                  <a:pt x="330" y="77470"/>
                </a:lnTo>
                <a:lnTo>
                  <a:pt x="889" y="73660"/>
                </a:lnTo>
                <a:lnTo>
                  <a:pt x="1663" y="69850"/>
                </a:lnTo>
                <a:lnTo>
                  <a:pt x="2641" y="64770"/>
                </a:lnTo>
                <a:lnTo>
                  <a:pt x="19862" y="31750"/>
                </a:lnTo>
                <a:lnTo>
                  <a:pt x="22606" y="27940"/>
                </a:lnTo>
                <a:lnTo>
                  <a:pt x="25501" y="25400"/>
                </a:lnTo>
                <a:lnTo>
                  <a:pt x="28536" y="21590"/>
                </a:lnTo>
                <a:lnTo>
                  <a:pt x="31711" y="19050"/>
                </a:lnTo>
                <a:lnTo>
                  <a:pt x="35013" y="16510"/>
                </a:lnTo>
                <a:lnTo>
                  <a:pt x="38442" y="13970"/>
                </a:lnTo>
                <a:lnTo>
                  <a:pt x="41998" y="11430"/>
                </a:lnTo>
                <a:lnTo>
                  <a:pt x="45656" y="10160"/>
                </a:lnTo>
                <a:lnTo>
                  <a:pt x="49428" y="7620"/>
                </a:lnTo>
                <a:lnTo>
                  <a:pt x="57276" y="5080"/>
                </a:lnTo>
                <a:lnTo>
                  <a:pt x="65506" y="2540"/>
                </a:lnTo>
                <a:lnTo>
                  <a:pt x="74041" y="0"/>
                </a:lnTo>
                <a:lnTo>
                  <a:pt x="10107320" y="0"/>
                </a:lnTo>
                <a:lnTo>
                  <a:pt x="10115854" y="2540"/>
                </a:lnTo>
                <a:lnTo>
                  <a:pt x="10124084" y="5080"/>
                </a:lnTo>
                <a:lnTo>
                  <a:pt x="10131933" y="7620"/>
                </a:lnTo>
                <a:lnTo>
                  <a:pt x="10135704" y="10160"/>
                </a:lnTo>
                <a:lnTo>
                  <a:pt x="10139362" y="11430"/>
                </a:lnTo>
                <a:lnTo>
                  <a:pt x="10141140" y="12700"/>
                </a:lnTo>
                <a:lnTo>
                  <a:pt x="76123" y="12700"/>
                </a:lnTo>
                <a:lnTo>
                  <a:pt x="72123" y="13970"/>
                </a:lnTo>
                <a:lnTo>
                  <a:pt x="68821" y="13970"/>
                </a:lnTo>
                <a:lnTo>
                  <a:pt x="64973" y="15240"/>
                </a:lnTo>
                <a:lnTo>
                  <a:pt x="65265" y="15240"/>
                </a:lnTo>
                <a:lnTo>
                  <a:pt x="61506" y="16510"/>
                </a:lnTo>
                <a:lnTo>
                  <a:pt x="61798" y="16510"/>
                </a:lnTo>
                <a:lnTo>
                  <a:pt x="58115" y="17780"/>
                </a:lnTo>
                <a:lnTo>
                  <a:pt x="58394" y="17780"/>
                </a:lnTo>
                <a:lnTo>
                  <a:pt x="54800" y="19050"/>
                </a:lnTo>
                <a:lnTo>
                  <a:pt x="55079" y="19050"/>
                </a:lnTo>
                <a:lnTo>
                  <a:pt x="51587" y="21590"/>
                </a:lnTo>
                <a:lnTo>
                  <a:pt x="51854" y="21590"/>
                </a:lnTo>
                <a:lnTo>
                  <a:pt x="48463" y="22860"/>
                </a:lnTo>
                <a:lnTo>
                  <a:pt x="48717" y="22860"/>
                </a:lnTo>
                <a:lnTo>
                  <a:pt x="47072" y="24130"/>
                </a:lnTo>
                <a:lnTo>
                  <a:pt x="45681" y="24130"/>
                </a:lnTo>
                <a:lnTo>
                  <a:pt x="42506" y="26670"/>
                </a:lnTo>
                <a:lnTo>
                  <a:pt x="42748" y="26670"/>
                </a:lnTo>
                <a:lnTo>
                  <a:pt x="39674" y="29210"/>
                </a:lnTo>
                <a:lnTo>
                  <a:pt x="39916" y="29210"/>
                </a:lnTo>
                <a:lnTo>
                  <a:pt x="36969" y="31750"/>
                </a:lnTo>
                <a:lnTo>
                  <a:pt x="37198" y="31750"/>
                </a:lnTo>
                <a:lnTo>
                  <a:pt x="34378" y="34290"/>
                </a:lnTo>
                <a:lnTo>
                  <a:pt x="34594" y="34290"/>
                </a:lnTo>
                <a:lnTo>
                  <a:pt x="31902" y="36830"/>
                </a:lnTo>
                <a:lnTo>
                  <a:pt x="32105" y="36830"/>
                </a:lnTo>
                <a:lnTo>
                  <a:pt x="29565" y="39370"/>
                </a:lnTo>
                <a:lnTo>
                  <a:pt x="29756" y="39370"/>
                </a:lnTo>
                <a:lnTo>
                  <a:pt x="27343" y="41910"/>
                </a:lnTo>
                <a:lnTo>
                  <a:pt x="27520" y="41910"/>
                </a:lnTo>
                <a:lnTo>
                  <a:pt x="26013" y="44450"/>
                </a:lnTo>
                <a:lnTo>
                  <a:pt x="25438" y="44450"/>
                </a:lnTo>
                <a:lnTo>
                  <a:pt x="23329" y="48260"/>
                </a:lnTo>
                <a:lnTo>
                  <a:pt x="23482" y="48260"/>
                </a:lnTo>
                <a:lnTo>
                  <a:pt x="21526" y="50800"/>
                </a:lnTo>
                <a:lnTo>
                  <a:pt x="21678" y="50800"/>
                </a:lnTo>
                <a:lnTo>
                  <a:pt x="19888" y="54610"/>
                </a:lnTo>
                <a:lnTo>
                  <a:pt x="18939" y="57150"/>
                </a:lnTo>
                <a:lnTo>
                  <a:pt x="18516" y="57150"/>
                </a:lnTo>
                <a:lnTo>
                  <a:pt x="17068" y="60960"/>
                </a:lnTo>
                <a:lnTo>
                  <a:pt x="15900" y="64770"/>
                </a:lnTo>
                <a:lnTo>
                  <a:pt x="14897" y="68580"/>
                </a:lnTo>
                <a:lnTo>
                  <a:pt x="14372" y="71120"/>
                </a:lnTo>
                <a:lnTo>
                  <a:pt x="14135" y="71120"/>
                </a:lnTo>
                <a:lnTo>
                  <a:pt x="13601" y="74930"/>
                </a:lnTo>
                <a:lnTo>
                  <a:pt x="12954" y="78740"/>
                </a:lnTo>
                <a:lnTo>
                  <a:pt x="12674" y="82550"/>
                </a:lnTo>
                <a:lnTo>
                  <a:pt x="12585" y="86360"/>
                </a:lnTo>
                <a:lnTo>
                  <a:pt x="12674" y="415290"/>
                </a:lnTo>
                <a:lnTo>
                  <a:pt x="12992" y="419100"/>
                </a:lnTo>
                <a:lnTo>
                  <a:pt x="13474" y="422910"/>
                </a:lnTo>
                <a:lnTo>
                  <a:pt x="14135" y="426720"/>
                </a:lnTo>
                <a:lnTo>
                  <a:pt x="14973" y="430530"/>
                </a:lnTo>
                <a:lnTo>
                  <a:pt x="15261" y="430530"/>
                </a:lnTo>
                <a:lnTo>
                  <a:pt x="15989" y="433070"/>
                </a:lnTo>
                <a:lnTo>
                  <a:pt x="17170" y="436880"/>
                </a:lnTo>
                <a:lnTo>
                  <a:pt x="18516" y="440690"/>
                </a:lnTo>
                <a:lnTo>
                  <a:pt x="20015" y="444500"/>
                </a:lnTo>
                <a:lnTo>
                  <a:pt x="20485" y="444500"/>
                </a:lnTo>
                <a:lnTo>
                  <a:pt x="21678" y="447040"/>
                </a:lnTo>
                <a:lnTo>
                  <a:pt x="21526" y="447040"/>
                </a:lnTo>
                <a:lnTo>
                  <a:pt x="23482" y="450850"/>
                </a:lnTo>
                <a:lnTo>
                  <a:pt x="24032" y="450850"/>
                </a:lnTo>
                <a:lnTo>
                  <a:pt x="25438" y="453390"/>
                </a:lnTo>
                <a:lnTo>
                  <a:pt x="25260" y="453390"/>
                </a:lnTo>
                <a:lnTo>
                  <a:pt x="27520" y="455930"/>
                </a:lnTo>
                <a:lnTo>
                  <a:pt x="27343" y="455930"/>
                </a:lnTo>
                <a:lnTo>
                  <a:pt x="29756" y="458470"/>
                </a:lnTo>
                <a:lnTo>
                  <a:pt x="29565" y="458470"/>
                </a:lnTo>
                <a:lnTo>
                  <a:pt x="32105" y="462280"/>
                </a:lnTo>
                <a:lnTo>
                  <a:pt x="32799" y="462280"/>
                </a:lnTo>
                <a:lnTo>
                  <a:pt x="34594" y="464820"/>
                </a:lnTo>
                <a:lnTo>
                  <a:pt x="35318" y="464820"/>
                </a:lnTo>
                <a:lnTo>
                  <a:pt x="37198" y="467360"/>
                </a:lnTo>
                <a:lnTo>
                  <a:pt x="38442" y="467360"/>
                </a:lnTo>
                <a:lnTo>
                  <a:pt x="39916" y="468630"/>
                </a:lnTo>
                <a:lnTo>
                  <a:pt x="39674" y="468630"/>
                </a:lnTo>
                <a:lnTo>
                  <a:pt x="42748" y="471170"/>
                </a:lnTo>
                <a:lnTo>
                  <a:pt x="42506" y="471170"/>
                </a:lnTo>
                <a:lnTo>
                  <a:pt x="45681" y="473710"/>
                </a:lnTo>
                <a:lnTo>
                  <a:pt x="45427" y="473710"/>
                </a:lnTo>
                <a:lnTo>
                  <a:pt x="48717" y="474980"/>
                </a:lnTo>
                <a:lnTo>
                  <a:pt x="48463" y="474980"/>
                </a:lnTo>
                <a:lnTo>
                  <a:pt x="51854" y="477520"/>
                </a:lnTo>
                <a:lnTo>
                  <a:pt x="51587" y="477520"/>
                </a:lnTo>
                <a:lnTo>
                  <a:pt x="55079" y="478790"/>
                </a:lnTo>
                <a:lnTo>
                  <a:pt x="54800" y="478790"/>
                </a:lnTo>
                <a:lnTo>
                  <a:pt x="58394" y="480060"/>
                </a:lnTo>
                <a:lnTo>
                  <a:pt x="58115" y="480060"/>
                </a:lnTo>
                <a:lnTo>
                  <a:pt x="61798" y="481330"/>
                </a:lnTo>
                <a:lnTo>
                  <a:pt x="61506" y="481330"/>
                </a:lnTo>
                <a:lnTo>
                  <a:pt x="65265" y="482600"/>
                </a:lnTo>
                <a:lnTo>
                  <a:pt x="64973" y="482600"/>
                </a:lnTo>
                <a:lnTo>
                  <a:pt x="68821" y="483870"/>
                </a:lnTo>
                <a:lnTo>
                  <a:pt x="68516" y="483870"/>
                </a:lnTo>
                <a:lnTo>
                  <a:pt x="72440" y="485140"/>
                </a:lnTo>
                <a:lnTo>
                  <a:pt x="79540" y="485140"/>
                </a:lnTo>
                <a:lnTo>
                  <a:pt x="83667" y="486410"/>
                </a:lnTo>
                <a:lnTo>
                  <a:pt x="10139362" y="486410"/>
                </a:lnTo>
                <a:lnTo>
                  <a:pt x="10135704" y="487680"/>
                </a:lnTo>
                <a:lnTo>
                  <a:pt x="10131933" y="490220"/>
                </a:lnTo>
                <a:lnTo>
                  <a:pt x="10128059" y="491490"/>
                </a:lnTo>
                <a:lnTo>
                  <a:pt x="10124084" y="494030"/>
                </a:lnTo>
                <a:lnTo>
                  <a:pt x="10115854" y="496570"/>
                </a:lnTo>
                <a:close/>
              </a:path>
              <a:path w="10181590" h="499110">
                <a:moveTo>
                  <a:pt x="10135933" y="25400"/>
                </a:moveTo>
                <a:lnTo>
                  <a:pt x="10132644" y="22860"/>
                </a:lnTo>
                <a:lnTo>
                  <a:pt x="10132898" y="22860"/>
                </a:lnTo>
                <a:lnTo>
                  <a:pt x="10129507" y="21590"/>
                </a:lnTo>
                <a:lnTo>
                  <a:pt x="10129774" y="21590"/>
                </a:lnTo>
                <a:lnTo>
                  <a:pt x="10126281" y="19050"/>
                </a:lnTo>
                <a:lnTo>
                  <a:pt x="10126560" y="19050"/>
                </a:lnTo>
                <a:lnTo>
                  <a:pt x="10122966" y="17780"/>
                </a:lnTo>
                <a:lnTo>
                  <a:pt x="10123246" y="17780"/>
                </a:lnTo>
                <a:lnTo>
                  <a:pt x="10119563" y="16510"/>
                </a:lnTo>
                <a:lnTo>
                  <a:pt x="10119855" y="16510"/>
                </a:lnTo>
                <a:lnTo>
                  <a:pt x="10116096" y="15240"/>
                </a:lnTo>
                <a:lnTo>
                  <a:pt x="10116388" y="15240"/>
                </a:lnTo>
                <a:lnTo>
                  <a:pt x="10112540" y="13970"/>
                </a:lnTo>
                <a:lnTo>
                  <a:pt x="10109238" y="13970"/>
                </a:lnTo>
                <a:lnTo>
                  <a:pt x="10105237" y="12700"/>
                </a:lnTo>
                <a:lnTo>
                  <a:pt x="10141140" y="12700"/>
                </a:lnTo>
                <a:lnTo>
                  <a:pt x="10142918" y="13970"/>
                </a:lnTo>
                <a:lnTo>
                  <a:pt x="10146347" y="16510"/>
                </a:lnTo>
                <a:lnTo>
                  <a:pt x="10149649" y="19050"/>
                </a:lnTo>
                <a:lnTo>
                  <a:pt x="10152824" y="21590"/>
                </a:lnTo>
                <a:lnTo>
                  <a:pt x="10154848" y="24130"/>
                </a:lnTo>
                <a:lnTo>
                  <a:pt x="10135679" y="24130"/>
                </a:lnTo>
                <a:lnTo>
                  <a:pt x="10135933" y="25400"/>
                </a:lnTo>
                <a:close/>
              </a:path>
              <a:path w="10181590" h="499110">
                <a:moveTo>
                  <a:pt x="45427" y="25400"/>
                </a:moveTo>
                <a:lnTo>
                  <a:pt x="45681" y="24130"/>
                </a:lnTo>
                <a:lnTo>
                  <a:pt x="47072" y="24130"/>
                </a:lnTo>
                <a:lnTo>
                  <a:pt x="45427" y="25400"/>
                </a:lnTo>
                <a:close/>
              </a:path>
              <a:path w="10181590" h="499110">
                <a:moveTo>
                  <a:pt x="10156101" y="45720"/>
                </a:moveTo>
                <a:lnTo>
                  <a:pt x="10153827" y="41910"/>
                </a:lnTo>
                <a:lnTo>
                  <a:pt x="10154018" y="41910"/>
                </a:lnTo>
                <a:lnTo>
                  <a:pt x="10151605" y="39370"/>
                </a:lnTo>
                <a:lnTo>
                  <a:pt x="10151795" y="39370"/>
                </a:lnTo>
                <a:lnTo>
                  <a:pt x="10149255" y="36830"/>
                </a:lnTo>
                <a:lnTo>
                  <a:pt x="10149459" y="36830"/>
                </a:lnTo>
                <a:lnTo>
                  <a:pt x="10146766" y="34290"/>
                </a:lnTo>
                <a:lnTo>
                  <a:pt x="10146982" y="34290"/>
                </a:lnTo>
                <a:lnTo>
                  <a:pt x="10144163" y="31750"/>
                </a:lnTo>
                <a:lnTo>
                  <a:pt x="10144391" y="31750"/>
                </a:lnTo>
                <a:lnTo>
                  <a:pt x="10141445" y="29210"/>
                </a:lnTo>
                <a:lnTo>
                  <a:pt x="10141686" y="29210"/>
                </a:lnTo>
                <a:lnTo>
                  <a:pt x="10138613" y="26670"/>
                </a:lnTo>
                <a:lnTo>
                  <a:pt x="10138854" y="26670"/>
                </a:lnTo>
                <a:lnTo>
                  <a:pt x="10135679" y="24130"/>
                </a:lnTo>
                <a:lnTo>
                  <a:pt x="10154848" y="24130"/>
                </a:lnTo>
                <a:lnTo>
                  <a:pt x="10155859" y="25400"/>
                </a:lnTo>
                <a:lnTo>
                  <a:pt x="10158755" y="27940"/>
                </a:lnTo>
                <a:lnTo>
                  <a:pt x="10161498" y="31750"/>
                </a:lnTo>
                <a:lnTo>
                  <a:pt x="10164102" y="34290"/>
                </a:lnTo>
                <a:lnTo>
                  <a:pt x="10166527" y="38100"/>
                </a:lnTo>
                <a:lnTo>
                  <a:pt x="10168813" y="41910"/>
                </a:lnTo>
                <a:lnTo>
                  <a:pt x="10170210" y="44450"/>
                </a:lnTo>
                <a:lnTo>
                  <a:pt x="10155923" y="44450"/>
                </a:lnTo>
                <a:lnTo>
                  <a:pt x="10156101" y="45720"/>
                </a:lnTo>
                <a:close/>
              </a:path>
              <a:path w="10181590" h="499110">
                <a:moveTo>
                  <a:pt x="25260" y="45720"/>
                </a:moveTo>
                <a:lnTo>
                  <a:pt x="25438" y="44450"/>
                </a:lnTo>
                <a:lnTo>
                  <a:pt x="26013" y="44450"/>
                </a:lnTo>
                <a:lnTo>
                  <a:pt x="25260" y="45720"/>
                </a:lnTo>
                <a:close/>
              </a:path>
              <a:path w="10181590" h="499110">
                <a:moveTo>
                  <a:pt x="10162959" y="58420"/>
                </a:moveTo>
                <a:lnTo>
                  <a:pt x="10161333" y="54610"/>
                </a:lnTo>
                <a:lnTo>
                  <a:pt x="10161473" y="54610"/>
                </a:lnTo>
                <a:lnTo>
                  <a:pt x="10159682" y="50800"/>
                </a:lnTo>
                <a:lnTo>
                  <a:pt x="10159834" y="50800"/>
                </a:lnTo>
                <a:lnTo>
                  <a:pt x="10157879" y="48260"/>
                </a:lnTo>
                <a:lnTo>
                  <a:pt x="10158031" y="48260"/>
                </a:lnTo>
                <a:lnTo>
                  <a:pt x="10155923" y="44450"/>
                </a:lnTo>
                <a:lnTo>
                  <a:pt x="10170210" y="44450"/>
                </a:lnTo>
                <a:lnTo>
                  <a:pt x="10170909" y="45720"/>
                </a:lnTo>
                <a:lnTo>
                  <a:pt x="10172852" y="49530"/>
                </a:lnTo>
                <a:lnTo>
                  <a:pt x="10174605" y="53340"/>
                </a:lnTo>
                <a:lnTo>
                  <a:pt x="10176167" y="57150"/>
                </a:lnTo>
                <a:lnTo>
                  <a:pt x="10162844" y="57150"/>
                </a:lnTo>
                <a:lnTo>
                  <a:pt x="10162959" y="58420"/>
                </a:lnTo>
                <a:close/>
              </a:path>
              <a:path w="10181590" h="499110">
                <a:moveTo>
                  <a:pt x="18402" y="58420"/>
                </a:moveTo>
                <a:lnTo>
                  <a:pt x="18516" y="57150"/>
                </a:lnTo>
                <a:lnTo>
                  <a:pt x="18939" y="57150"/>
                </a:lnTo>
                <a:lnTo>
                  <a:pt x="18402" y="58420"/>
                </a:lnTo>
                <a:close/>
              </a:path>
              <a:path w="10181590" h="499110">
                <a:moveTo>
                  <a:pt x="10167289" y="72390"/>
                </a:moveTo>
                <a:lnTo>
                  <a:pt x="10166388" y="68580"/>
                </a:lnTo>
                <a:lnTo>
                  <a:pt x="10165372" y="64770"/>
                </a:lnTo>
                <a:lnTo>
                  <a:pt x="10164191" y="60960"/>
                </a:lnTo>
                <a:lnTo>
                  <a:pt x="10162844" y="57150"/>
                </a:lnTo>
                <a:lnTo>
                  <a:pt x="10176167" y="57150"/>
                </a:lnTo>
                <a:lnTo>
                  <a:pt x="10177538" y="60960"/>
                </a:lnTo>
                <a:lnTo>
                  <a:pt x="10178719" y="64770"/>
                </a:lnTo>
                <a:lnTo>
                  <a:pt x="10179955" y="71120"/>
                </a:lnTo>
                <a:lnTo>
                  <a:pt x="10167226" y="71120"/>
                </a:lnTo>
                <a:lnTo>
                  <a:pt x="10167289" y="72390"/>
                </a:lnTo>
                <a:close/>
              </a:path>
              <a:path w="10181590" h="499110">
                <a:moveTo>
                  <a:pt x="14071" y="72390"/>
                </a:moveTo>
                <a:lnTo>
                  <a:pt x="14135" y="71120"/>
                </a:lnTo>
                <a:lnTo>
                  <a:pt x="14372" y="71120"/>
                </a:lnTo>
                <a:lnTo>
                  <a:pt x="14071" y="72390"/>
                </a:lnTo>
                <a:close/>
              </a:path>
              <a:path w="10181590" h="499110">
                <a:moveTo>
                  <a:pt x="10179371" y="430530"/>
                </a:moveTo>
                <a:lnTo>
                  <a:pt x="10166388" y="430530"/>
                </a:lnTo>
                <a:lnTo>
                  <a:pt x="10167289" y="426720"/>
                </a:lnTo>
                <a:lnTo>
                  <a:pt x="10167937" y="422910"/>
                </a:lnTo>
                <a:lnTo>
                  <a:pt x="10168407" y="419100"/>
                </a:lnTo>
                <a:lnTo>
                  <a:pt x="10168686" y="415290"/>
                </a:lnTo>
                <a:lnTo>
                  <a:pt x="10168775" y="86360"/>
                </a:lnTo>
                <a:lnTo>
                  <a:pt x="10168674" y="82550"/>
                </a:lnTo>
                <a:lnTo>
                  <a:pt x="10168369" y="78740"/>
                </a:lnTo>
                <a:lnTo>
                  <a:pt x="10167886" y="74930"/>
                </a:lnTo>
                <a:lnTo>
                  <a:pt x="10167226" y="71120"/>
                </a:lnTo>
                <a:lnTo>
                  <a:pt x="10179955" y="71120"/>
                </a:lnTo>
                <a:lnTo>
                  <a:pt x="10180472" y="73660"/>
                </a:lnTo>
                <a:lnTo>
                  <a:pt x="10181031" y="77470"/>
                </a:lnTo>
                <a:lnTo>
                  <a:pt x="10181361" y="82550"/>
                </a:lnTo>
                <a:lnTo>
                  <a:pt x="10181361" y="415290"/>
                </a:lnTo>
                <a:lnTo>
                  <a:pt x="10181031" y="420370"/>
                </a:lnTo>
                <a:lnTo>
                  <a:pt x="10179697" y="429260"/>
                </a:lnTo>
                <a:lnTo>
                  <a:pt x="10179371" y="430530"/>
                </a:lnTo>
                <a:close/>
              </a:path>
              <a:path w="10181590" h="499110">
                <a:moveTo>
                  <a:pt x="13423" y="76200"/>
                </a:moveTo>
                <a:lnTo>
                  <a:pt x="13474" y="74930"/>
                </a:lnTo>
                <a:lnTo>
                  <a:pt x="13423" y="76200"/>
                </a:lnTo>
                <a:close/>
              </a:path>
              <a:path w="10181590" h="499110">
                <a:moveTo>
                  <a:pt x="10167937" y="76200"/>
                </a:moveTo>
                <a:lnTo>
                  <a:pt x="10167759" y="74930"/>
                </a:lnTo>
                <a:lnTo>
                  <a:pt x="10167937" y="76200"/>
                </a:lnTo>
                <a:close/>
              </a:path>
              <a:path w="10181590" h="499110">
                <a:moveTo>
                  <a:pt x="12585" y="87630"/>
                </a:moveTo>
                <a:lnTo>
                  <a:pt x="12585" y="86360"/>
                </a:lnTo>
                <a:lnTo>
                  <a:pt x="12585" y="87630"/>
                </a:lnTo>
                <a:close/>
              </a:path>
              <a:path w="10181590" h="499110">
                <a:moveTo>
                  <a:pt x="10168775" y="87630"/>
                </a:moveTo>
                <a:lnTo>
                  <a:pt x="10168750" y="86360"/>
                </a:lnTo>
                <a:lnTo>
                  <a:pt x="10168775" y="87630"/>
                </a:lnTo>
                <a:close/>
              </a:path>
              <a:path w="10181590" h="499110">
                <a:moveTo>
                  <a:pt x="15261" y="430530"/>
                </a:moveTo>
                <a:lnTo>
                  <a:pt x="14973" y="430530"/>
                </a:lnTo>
                <a:lnTo>
                  <a:pt x="14897" y="429260"/>
                </a:lnTo>
                <a:lnTo>
                  <a:pt x="15261" y="430530"/>
                </a:lnTo>
                <a:close/>
              </a:path>
              <a:path w="10181590" h="499110">
                <a:moveTo>
                  <a:pt x="10175125" y="444500"/>
                </a:moveTo>
                <a:lnTo>
                  <a:pt x="10161333" y="444500"/>
                </a:lnTo>
                <a:lnTo>
                  <a:pt x="10162959" y="440690"/>
                </a:lnTo>
                <a:lnTo>
                  <a:pt x="10164292" y="436880"/>
                </a:lnTo>
                <a:lnTo>
                  <a:pt x="10165461" y="433070"/>
                </a:lnTo>
                <a:lnTo>
                  <a:pt x="10166464" y="429260"/>
                </a:lnTo>
                <a:lnTo>
                  <a:pt x="10166388" y="430530"/>
                </a:lnTo>
                <a:lnTo>
                  <a:pt x="10179371" y="430530"/>
                </a:lnTo>
                <a:lnTo>
                  <a:pt x="10178719" y="433070"/>
                </a:lnTo>
                <a:lnTo>
                  <a:pt x="10177538" y="436880"/>
                </a:lnTo>
                <a:lnTo>
                  <a:pt x="10176167" y="441960"/>
                </a:lnTo>
                <a:lnTo>
                  <a:pt x="10175125" y="444500"/>
                </a:lnTo>
                <a:close/>
              </a:path>
              <a:path w="10181590" h="499110">
                <a:moveTo>
                  <a:pt x="20485" y="444500"/>
                </a:moveTo>
                <a:lnTo>
                  <a:pt x="20015" y="444500"/>
                </a:lnTo>
                <a:lnTo>
                  <a:pt x="19888" y="443230"/>
                </a:lnTo>
                <a:lnTo>
                  <a:pt x="20485" y="444500"/>
                </a:lnTo>
                <a:close/>
              </a:path>
              <a:path w="10181590" h="499110">
                <a:moveTo>
                  <a:pt x="10172204" y="450850"/>
                </a:moveTo>
                <a:lnTo>
                  <a:pt x="10157879" y="450850"/>
                </a:lnTo>
                <a:lnTo>
                  <a:pt x="10159834" y="447040"/>
                </a:lnTo>
                <a:lnTo>
                  <a:pt x="10159682" y="447040"/>
                </a:lnTo>
                <a:lnTo>
                  <a:pt x="10161473" y="443230"/>
                </a:lnTo>
                <a:lnTo>
                  <a:pt x="10161333" y="444500"/>
                </a:lnTo>
                <a:lnTo>
                  <a:pt x="10175125" y="444500"/>
                </a:lnTo>
                <a:lnTo>
                  <a:pt x="10174605" y="445770"/>
                </a:lnTo>
                <a:lnTo>
                  <a:pt x="10172852" y="449580"/>
                </a:lnTo>
                <a:lnTo>
                  <a:pt x="10172204" y="450850"/>
                </a:lnTo>
                <a:close/>
              </a:path>
              <a:path w="10181590" h="499110">
                <a:moveTo>
                  <a:pt x="24032" y="450850"/>
                </a:moveTo>
                <a:lnTo>
                  <a:pt x="23482" y="450850"/>
                </a:lnTo>
                <a:lnTo>
                  <a:pt x="23329" y="449580"/>
                </a:lnTo>
                <a:lnTo>
                  <a:pt x="24032" y="450850"/>
                </a:lnTo>
                <a:close/>
              </a:path>
              <a:path w="10181590" h="499110">
                <a:moveTo>
                  <a:pt x="10164910" y="462280"/>
                </a:moveTo>
                <a:lnTo>
                  <a:pt x="10149255" y="462280"/>
                </a:lnTo>
                <a:lnTo>
                  <a:pt x="10151795" y="458470"/>
                </a:lnTo>
                <a:lnTo>
                  <a:pt x="10151605" y="458470"/>
                </a:lnTo>
                <a:lnTo>
                  <a:pt x="10154018" y="455930"/>
                </a:lnTo>
                <a:lnTo>
                  <a:pt x="10153827" y="455930"/>
                </a:lnTo>
                <a:lnTo>
                  <a:pt x="10156101" y="453390"/>
                </a:lnTo>
                <a:lnTo>
                  <a:pt x="10155923" y="453390"/>
                </a:lnTo>
                <a:lnTo>
                  <a:pt x="10158031" y="449580"/>
                </a:lnTo>
                <a:lnTo>
                  <a:pt x="10157879" y="450850"/>
                </a:lnTo>
                <a:lnTo>
                  <a:pt x="10172204" y="450850"/>
                </a:lnTo>
                <a:lnTo>
                  <a:pt x="10170909" y="453390"/>
                </a:lnTo>
                <a:lnTo>
                  <a:pt x="10168813" y="457200"/>
                </a:lnTo>
                <a:lnTo>
                  <a:pt x="10166527" y="459740"/>
                </a:lnTo>
                <a:lnTo>
                  <a:pt x="10164910" y="462280"/>
                </a:lnTo>
                <a:close/>
              </a:path>
              <a:path w="10181590" h="499110">
                <a:moveTo>
                  <a:pt x="32799" y="462280"/>
                </a:moveTo>
                <a:lnTo>
                  <a:pt x="32105" y="462280"/>
                </a:lnTo>
                <a:lnTo>
                  <a:pt x="31902" y="461010"/>
                </a:lnTo>
                <a:lnTo>
                  <a:pt x="32799" y="462280"/>
                </a:lnTo>
                <a:close/>
              </a:path>
              <a:path w="10181590" h="499110">
                <a:moveTo>
                  <a:pt x="10163234" y="464820"/>
                </a:moveTo>
                <a:lnTo>
                  <a:pt x="10146766" y="464820"/>
                </a:lnTo>
                <a:lnTo>
                  <a:pt x="10149459" y="461010"/>
                </a:lnTo>
                <a:lnTo>
                  <a:pt x="10149255" y="462280"/>
                </a:lnTo>
                <a:lnTo>
                  <a:pt x="10164910" y="462280"/>
                </a:lnTo>
                <a:lnTo>
                  <a:pt x="10164102" y="463550"/>
                </a:lnTo>
                <a:lnTo>
                  <a:pt x="10163234" y="464820"/>
                </a:lnTo>
                <a:close/>
              </a:path>
              <a:path w="10181590" h="499110">
                <a:moveTo>
                  <a:pt x="35318" y="464820"/>
                </a:moveTo>
                <a:lnTo>
                  <a:pt x="34594" y="464820"/>
                </a:lnTo>
                <a:lnTo>
                  <a:pt x="34378" y="463550"/>
                </a:lnTo>
                <a:lnTo>
                  <a:pt x="35318" y="464820"/>
                </a:lnTo>
                <a:close/>
              </a:path>
              <a:path w="10181590" h="499110">
                <a:moveTo>
                  <a:pt x="10161498" y="467360"/>
                </a:moveTo>
                <a:lnTo>
                  <a:pt x="10144163" y="467360"/>
                </a:lnTo>
                <a:lnTo>
                  <a:pt x="10146982" y="463550"/>
                </a:lnTo>
                <a:lnTo>
                  <a:pt x="10146766" y="464820"/>
                </a:lnTo>
                <a:lnTo>
                  <a:pt x="10163234" y="464820"/>
                </a:lnTo>
                <a:lnTo>
                  <a:pt x="10161498" y="467360"/>
                </a:lnTo>
                <a:close/>
              </a:path>
              <a:path w="10181590" h="499110">
                <a:moveTo>
                  <a:pt x="38442" y="467360"/>
                </a:moveTo>
                <a:lnTo>
                  <a:pt x="37198" y="467360"/>
                </a:lnTo>
                <a:lnTo>
                  <a:pt x="36969" y="466090"/>
                </a:lnTo>
                <a:lnTo>
                  <a:pt x="38442" y="467360"/>
                </a:lnTo>
                <a:close/>
              </a:path>
              <a:path w="10181590" h="499110">
                <a:moveTo>
                  <a:pt x="10139362" y="486410"/>
                </a:moveTo>
                <a:lnTo>
                  <a:pt x="10097693" y="486410"/>
                </a:lnTo>
                <a:lnTo>
                  <a:pt x="10101821" y="485140"/>
                </a:lnTo>
                <a:lnTo>
                  <a:pt x="10108920" y="485140"/>
                </a:lnTo>
                <a:lnTo>
                  <a:pt x="10112844" y="483870"/>
                </a:lnTo>
                <a:lnTo>
                  <a:pt x="10112540" y="483870"/>
                </a:lnTo>
                <a:lnTo>
                  <a:pt x="10116388" y="482600"/>
                </a:lnTo>
                <a:lnTo>
                  <a:pt x="10116096" y="482600"/>
                </a:lnTo>
                <a:lnTo>
                  <a:pt x="10119855" y="481330"/>
                </a:lnTo>
                <a:lnTo>
                  <a:pt x="10119563" y="481330"/>
                </a:lnTo>
                <a:lnTo>
                  <a:pt x="10123246" y="480060"/>
                </a:lnTo>
                <a:lnTo>
                  <a:pt x="10122966" y="480060"/>
                </a:lnTo>
                <a:lnTo>
                  <a:pt x="10126560" y="478790"/>
                </a:lnTo>
                <a:lnTo>
                  <a:pt x="10126281" y="478790"/>
                </a:lnTo>
                <a:lnTo>
                  <a:pt x="10129774" y="477520"/>
                </a:lnTo>
                <a:lnTo>
                  <a:pt x="10129507" y="477520"/>
                </a:lnTo>
                <a:lnTo>
                  <a:pt x="10132898" y="474980"/>
                </a:lnTo>
                <a:lnTo>
                  <a:pt x="10132644" y="474980"/>
                </a:lnTo>
                <a:lnTo>
                  <a:pt x="10135933" y="473710"/>
                </a:lnTo>
                <a:lnTo>
                  <a:pt x="10135679" y="473710"/>
                </a:lnTo>
                <a:lnTo>
                  <a:pt x="10138854" y="471170"/>
                </a:lnTo>
                <a:lnTo>
                  <a:pt x="10138613" y="471170"/>
                </a:lnTo>
                <a:lnTo>
                  <a:pt x="10141686" y="468630"/>
                </a:lnTo>
                <a:lnTo>
                  <a:pt x="10141445" y="468630"/>
                </a:lnTo>
                <a:lnTo>
                  <a:pt x="10144391" y="466090"/>
                </a:lnTo>
                <a:lnTo>
                  <a:pt x="10144163" y="467360"/>
                </a:lnTo>
                <a:lnTo>
                  <a:pt x="10161498" y="467360"/>
                </a:lnTo>
                <a:lnTo>
                  <a:pt x="10158755" y="469900"/>
                </a:lnTo>
                <a:lnTo>
                  <a:pt x="10155859" y="473710"/>
                </a:lnTo>
                <a:lnTo>
                  <a:pt x="10152824" y="476250"/>
                </a:lnTo>
                <a:lnTo>
                  <a:pt x="10149649" y="478790"/>
                </a:lnTo>
                <a:lnTo>
                  <a:pt x="10146347" y="481330"/>
                </a:lnTo>
                <a:lnTo>
                  <a:pt x="10142918" y="483870"/>
                </a:lnTo>
                <a:lnTo>
                  <a:pt x="10139362" y="486410"/>
                </a:lnTo>
                <a:close/>
              </a:path>
              <a:path w="10181590" h="499110">
                <a:moveTo>
                  <a:pt x="10107320" y="497840"/>
                </a:moveTo>
                <a:lnTo>
                  <a:pt x="74041" y="497840"/>
                </a:lnTo>
                <a:lnTo>
                  <a:pt x="69735" y="496570"/>
                </a:lnTo>
                <a:lnTo>
                  <a:pt x="10111625" y="496570"/>
                </a:lnTo>
                <a:lnTo>
                  <a:pt x="10107320" y="497840"/>
                </a:lnTo>
                <a:close/>
              </a:path>
              <a:path w="10181590" h="499110">
                <a:moveTo>
                  <a:pt x="10098493" y="499110"/>
                </a:moveTo>
                <a:lnTo>
                  <a:pt x="82867" y="499110"/>
                </a:lnTo>
                <a:lnTo>
                  <a:pt x="78422" y="497840"/>
                </a:lnTo>
                <a:lnTo>
                  <a:pt x="10102938" y="497840"/>
                </a:lnTo>
                <a:lnTo>
                  <a:pt x="10098493" y="499110"/>
                </a:lnTo>
                <a:close/>
              </a:path>
            </a:pathLst>
          </a:custGeom>
          <a:solidFill>
            <a:srgbClr val="FFFFFF"/>
          </a:solidFill>
        </p:spPr>
        <p:txBody>
          <a:bodyPr wrap="square" lIns="0" tIns="0" rIns="0" bIns="0" rtlCol="0"/>
          <a:lstStyle/>
          <a:p>
            <a:endParaRPr>
              <a:solidFill>
                <a:prstClr val="black"/>
              </a:solidFill>
            </a:endParaRPr>
          </a:p>
        </p:txBody>
      </p:sp>
      <p:sp>
        <p:nvSpPr>
          <p:cNvPr id="7" name="object 7"/>
          <p:cNvSpPr/>
          <p:nvPr/>
        </p:nvSpPr>
        <p:spPr>
          <a:xfrm>
            <a:off x="786512" y="3095245"/>
            <a:ext cx="10168255" cy="486409"/>
          </a:xfrm>
          <a:custGeom>
            <a:avLst/>
            <a:gdLst/>
            <a:ahLst/>
            <a:cxnLst/>
            <a:rect l="l" t="t" r="r" b="b"/>
            <a:pathLst>
              <a:path w="10168255" h="486410">
                <a:moveTo>
                  <a:pt x="10087356" y="486155"/>
                </a:moveTo>
                <a:lnTo>
                  <a:pt x="80772" y="486155"/>
                </a:lnTo>
                <a:lnTo>
                  <a:pt x="49184" y="480129"/>
                </a:lnTo>
                <a:lnTo>
                  <a:pt x="23431" y="462895"/>
                </a:lnTo>
                <a:lnTo>
                  <a:pt x="6155" y="437099"/>
                </a:lnTo>
                <a:lnTo>
                  <a:pt x="0" y="405383"/>
                </a:lnTo>
                <a:lnTo>
                  <a:pt x="0" y="80771"/>
                </a:lnTo>
                <a:lnTo>
                  <a:pt x="6155" y="49420"/>
                </a:lnTo>
                <a:lnTo>
                  <a:pt x="23431" y="23745"/>
                </a:lnTo>
                <a:lnTo>
                  <a:pt x="49184" y="6391"/>
                </a:lnTo>
                <a:lnTo>
                  <a:pt x="80772" y="0"/>
                </a:lnTo>
                <a:lnTo>
                  <a:pt x="10087356" y="0"/>
                </a:lnTo>
                <a:lnTo>
                  <a:pt x="10118943" y="6391"/>
                </a:lnTo>
                <a:lnTo>
                  <a:pt x="10144696" y="23745"/>
                </a:lnTo>
                <a:lnTo>
                  <a:pt x="10161972" y="49420"/>
                </a:lnTo>
                <a:lnTo>
                  <a:pt x="10168128" y="80771"/>
                </a:lnTo>
                <a:lnTo>
                  <a:pt x="10168128" y="405383"/>
                </a:lnTo>
                <a:lnTo>
                  <a:pt x="10161972" y="437099"/>
                </a:lnTo>
                <a:lnTo>
                  <a:pt x="10144696" y="462895"/>
                </a:lnTo>
                <a:lnTo>
                  <a:pt x="10118943" y="480129"/>
                </a:lnTo>
                <a:lnTo>
                  <a:pt x="10087356" y="486155"/>
                </a:lnTo>
                <a:close/>
              </a:path>
            </a:pathLst>
          </a:custGeom>
          <a:solidFill>
            <a:srgbClr val="4F81BC"/>
          </a:solidFill>
        </p:spPr>
        <p:txBody>
          <a:bodyPr wrap="square" lIns="0" tIns="0" rIns="0" bIns="0" rtlCol="0"/>
          <a:lstStyle/>
          <a:p>
            <a:endParaRPr>
              <a:solidFill>
                <a:prstClr val="black"/>
              </a:solidFill>
            </a:endParaRPr>
          </a:p>
        </p:txBody>
      </p:sp>
      <p:sp>
        <p:nvSpPr>
          <p:cNvPr id="8" name="object 8"/>
          <p:cNvSpPr/>
          <p:nvPr/>
        </p:nvSpPr>
        <p:spPr>
          <a:xfrm>
            <a:off x="779894" y="3088933"/>
            <a:ext cx="10181590" cy="499109"/>
          </a:xfrm>
          <a:custGeom>
            <a:avLst/>
            <a:gdLst/>
            <a:ahLst/>
            <a:cxnLst/>
            <a:rect l="l" t="t" r="r" b="b"/>
            <a:pathLst>
              <a:path w="10181590" h="499110">
                <a:moveTo>
                  <a:pt x="10115854" y="496570"/>
                </a:moveTo>
                <a:lnTo>
                  <a:pt x="65506" y="496570"/>
                </a:lnTo>
                <a:lnTo>
                  <a:pt x="57276" y="494029"/>
                </a:lnTo>
                <a:lnTo>
                  <a:pt x="53301" y="491489"/>
                </a:lnTo>
                <a:lnTo>
                  <a:pt x="49428" y="490220"/>
                </a:lnTo>
                <a:lnTo>
                  <a:pt x="45656" y="487679"/>
                </a:lnTo>
                <a:lnTo>
                  <a:pt x="41998" y="486410"/>
                </a:lnTo>
                <a:lnTo>
                  <a:pt x="38442" y="483870"/>
                </a:lnTo>
                <a:lnTo>
                  <a:pt x="22606" y="469900"/>
                </a:lnTo>
                <a:lnTo>
                  <a:pt x="19862" y="467360"/>
                </a:lnTo>
                <a:lnTo>
                  <a:pt x="17259" y="463550"/>
                </a:lnTo>
                <a:lnTo>
                  <a:pt x="14820" y="459739"/>
                </a:lnTo>
                <a:lnTo>
                  <a:pt x="12547" y="457200"/>
                </a:lnTo>
                <a:lnTo>
                  <a:pt x="3822" y="436879"/>
                </a:lnTo>
                <a:lnTo>
                  <a:pt x="2641" y="433070"/>
                </a:lnTo>
                <a:lnTo>
                  <a:pt x="1663" y="429260"/>
                </a:lnTo>
                <a:lnTo>
                  <a:pt x="330" y="420370"/>
                </a:lnTo>
                <a:lnTo>
                  <a:pt x="0" y="415289"/>
                </a:lnTo>
                <a:lnTo>
                  <a:pt x="0" y="82550"/>
                </a:lnTo>
                <a:lnTo>
                  <a:pt x="330" y="77469"/>
                </a:lnTo>
                <a:lnTo>
                  <a:pt x="889" y="73660"/>
                </a:lnTo>
                <a:lnTo>
                  <a:pt x="1663" y="69850"/>
                </a:lnTo>
                <a:lnTo>
                  <a:pt x="2641" y="64769"/>
                </a:lnTo>
                <a:lnTo>
                  <a:pt x="19862" y="31750"/>
                </a:lnTo>
                <a:lnTo>
                  <a:pt x="22606" y="27939"/>
                </a:lnTo>
                <a:lnTo>
                  <a:pt x="25501" y="25400"/>
                </a:lnTo>
                <a:lnTo>
                  <a:pt x="28536" y="21589"/>
                </a:lnTo>
                <a:lnTo>
                  <a:pt x="31711" y="19050"/>
                </a:lnTo>
                <a:lnTo>
                  <a:pt x="35013" y="16510"/>
                </a:lnTo>
                <a:lnTo>
                  <a:pt x="38442" y="13969"/>
                </a:lnTo>
                <a:lnTo>
                  <a:pt x="41998" y="11430"/>
                </a:lnTo>
                <a:lnTo>
                  <a:pt x="45656" y="10160"/>
                </a:lnTo>
                <a:lnTo>
                  <a:pt x="49428" y="7619"/>
                </a:lnTo>
                <a:lnTo>
                  <a:pt x="57276" y="5080"/>
                </a:lnTo>
                <a:lnTo>
                  <a:pt x="65506" y="2539"/>
                </a:lnTo>
                <a:lnTo>
                  <a:pt x="74041" y="0"/>
                </a:lnTo>
                <a:lnTo>
                  <a:pt x="10107320" y="0"/>
                </a:lnTo>
                <a:lnTo>
                  <a:pt x="10115854" y="2539"/>
                </a:lnTo>
                <a:lnTo>
                  <a:pt x="10124084" y="5080"/>
                </a:lnTo>
                <a:lnTo>
                  <a:pt x="10131933" y="7619"/>
                </a:lnTo>
                <a:lnTo>
                  <a:pt x="10135704" y="10160"/>
                </a:lnTo>
                <a:lnTo>
                  <a:pt x="10139362" y="11430"/>
                </a:lnTo>
                <a:lnTo>
                  <a:pt x="10141140" y="12700"/>
                </a:lnTo>
                <a:lnTo>
                  <a:pt x="76123" y="12700"/>
                </a:lnTo>
                <a:lnTo>
                  <a:pt x="72123" y="13969"/>
                </a:lnTo>
                <a:lnTo>
                  <a:pt x="68821" y="13969"/>
                </a:lnTo>
                <a:lnTo>
                  <a:pt x="64973" y="15239"/>
                </a:lnTo>
                <a:lnTo>
                  <a:pt x="65265" y="15239"/>
                </a:lnTo>
                <a:lnTo>
                  <a:pt x="61506" y="16510"/>
                </a:lnTo>
                <a:lnTo>
                  <a:pt x="61798" y="16510"/>
                </a:lnTo>
                <a:lnTo>
                  <a:pt x="58115" y="17780"/>
                </a:lnTo>
                <a:lnTo>
                  <a:pt x="58394" y="17780"/>
                </a:lnTo>
                <a:lnTo>
                  <a:pt x="54800" y="19050"/>
                </a:lnTo>
                <a:lnTo>
                  <a:pt x="55079" y="19050"/>
                </a:lnTo>
                <a:lnTo>
                  <a:pt x="51587" y="21589"/>
                </a:lnTo>
                <a:lnTo>
                  <a:pt x="51854" y="21589"/>
                </a:lnTo>
                <a:lnTo>
                  <a:pt x="48463" y="22860"/>
                </a:lnTo>
                <a:lnTo>
                  <a:pt x="48717" y="22860"/>
                </a:lnTo>
                <a:lnTo>
                  <a:pt x="47072" y="24130"/>
                </a:lnTo>
                <a:lnTo>
                  <a:pt x="45681" y="24130"/>
                </a:lnTo>
                <a:lnTo>
                  <a:pt x="42506" y="26669"/>
                </a:lnTo>
                <a:lnTo>
                  <a:pt x="42748" y="26669"/>
                </a:lnTo>
                <a:lnTo>
                  <a:pt x="39674" y="29210"/>
                </a:lnTo>
                <a:lnTo>
                  <a:pt x="39916" y="29210"/>
                </a:lnTo>
                <a:lnTo>
                  <a:pt x="36969" y="31750"/>
                </a:lnTo>
                <a:lnTo>
                  <a:pt x="37198" y="31750"/>
                </a:lnTo>
                <a:lnTo>
                  <a:pt x="34378" y="34289"/>
                </a:lnTo>
                <a:lnTo>
                  <a:pt x="34594" y="34289"/>
                </a:lnTo>
                <a:lnTo>
                  <a:pt x="31902" y="36830"/>
                </a:lnTo>
                <a:lnTo>
                  <a:pt x="32105" y="36830"/>
                </a:lnTo>
                <a:lnTo>
                  <a:pt x="29565" y="39369"/>
                </a:lnTo>
                <a:lnTo>
                  <a:pt x="29756" y="39369"/>
                </a:lnTo>
                <a:lnTo>
                  <a:pt x="27343" y="41910"/>
                </a:lnTo>
                <a:lnTo>
                  <a:pt x="27520" y="41910"/>
                </a:lnTo>
                <a:lnTo>
                  <a:pt x="26013" y="44450"/>
                </a:lnTo>
                <a:lnTo>
                  <a:pt x="25438" y="44450"/>
                </a:lnTo>
                <a:lnTo>
                  <a:pt x="23329" y="48260"/>
                </a:lnTo>
                <a:lnTo>
                  <a:pt x="23482" y="48260"/>
                </a:lnTo>
                <a:lnTo>
                  <a:pt x="21526" y="50800"/>
                </a:lnTo>
                <a:lnTo>
                  <a:pt x="21678" y="50800"/>
                </a:lnTo>
                <a:lnTo>
                  <a:pt x="19888" y="54610"/>
                </a:lnTo>
                <a:lnTo>
                  <a:pt x="18939" y="57150"/>
                </a:lnTo>
                <a:lnTo>
                  <a:pt x="18516" y="57150"/>
                </a:lnTo>
                <a:lnTo>
                  <a:pt x="17068" y="60960"/>
                </a:lnTo>
                <a:lnTo>
                  <a:pt x="15900" y="64769"/>
                </a:lnTo>
                <a:lnTo>
                  <a:pt x="14897" y="68580"/>
                </a:lnTo>
                <a:lnTo>
                  <a:pt x="14372" y="71119"/>
                </a:lnTo>
                <a:lnTo>
                  <a:pt x="14135" y="71119"/>
                </a:lnTo>
                <a:lnTo>
                  <a:pt x="13601" y="74930"/>
                </a:lnTo>
                <a:lnTo>
                  <a:pt x="12954" y="78739"/>
                </a:lnTo>
                <a:lnTo>
                  <a:pt x="12674" y="82550"/>
                </a:lnTo>
                <a:lnTo>
                  <a:pt x="12674" y="415289"/>
                </a:lnTo>
                <a:lnTo>
                  <a:pt x="12992" y="419100"/>
                </a:lnTo>
                <a:lnTo>
                  <a:pt x="13474" y="422910"/>
                </a:lnTo>
                <a:lnTo>
                  <a:pt x="14135" y="426720"/>
                </a:lnTo>
                <a:lnTo>
                  <a:pt x="14973" y="430529"/>
                </a:lnTo>
                <a:lnTo>
                  <a:pt x="15261" y="430529"/>
                </a:lnTo>
                <a:lnTo>
                  <a:pt x="15989" y="433070"/>
                </a:lnTo>
                <a:lnTo>
                  <a:pt x="17170" y="436879"/>
                </a:lnTo>
                <a:lnTo>
                  <a:pt x="18516" y="440689"/>
                </a:lnTo>
                <a:lnTo>
                  <a:pt x="20015" y="444500"/>
                </a:lnTo>
                <a:lnTo>
                  <a:pt x="20485" y="444500"/>
                </a:lnTo>
                <a:lnTo>
                  <a:pt x="21678" y="447039"/>
                </a:lnTo>
                <a:lnTo>
                  <a:pt x="21526" y="447039"/>
                </a:lnTo>
                <a:lnTo>
                  <a:pt x="23482" y="450850"/>
                </a:lnTo>
                <a:lnTo>
                  <a:pt x="24032" y="450850"/>
                </a:lnTo>
                <a:lnTo>
                  <a:pt x="25438" y="453389"/>
                </a:lnTo>
                <a:lnTo>
                  <a:pt x="25260" y="453389"/>
                </a:lnTo>
                <a:lnTo>
                  <a:pt x="27520" y="455929"/>
                </a:lnTo>
                <a:lnTo>
                  <a:pt x="27343" y="455929"/>
                </a:lnTo>
                <a:lnTo>
                  <a:pt x="29756" y="458470"/>
                </a:lnTo>
                <a:lnTo>
                  <a:pt x="29565" y="458470"/>
                </a:lnTo>
                <a:lnTo>
                  <a:pt x="32105" y="462279"/>
                </a:lnTo>
                <a:lnTo>
                  <a:pt x="32799" y="462279"/>
                </a:lnTo>
                <a:lnTo>
                  <a:pt x="34594" y="464820"/>
                </a:lnTo>
                <a:lnTo>
                  <a:pt x="35318" y="464820"/>
                </a:lnTo>
                <a:lnTo>
                  <a:pt x="37198" y="467360"/>
                </a:lnTo>
                <a:lnTo>
                  <a:pt x="38442" y="467360"/>
                </a:lnTo>
                <a:lnTo>
                  <a:pt x="39916" y="468629"/>
                </a:lnTo>
                <a:lnTo>
                  <a:pt x="39674" y="468629"/>
                </a:lnTo>
                <a:lnTo>
                  <a:pt x="42748" y="471170"/>
                </a:lnTo>
                <a:lnTo>
                  <a:pt x="42506" y="471170"/>
                </a:lnTo>
                <a:lnTo>
                  <a:pt x="45681" y="473710"/>
                </a:lnTo>
                <a:lnTo>
                  <a:pt x="45427" y="473710"/>
                </a:lnTo>
                <a:lnTo>
                  <a:pt x="48717" y="474979"/>
                </a:lnTo>
                <a:lnTo>
                  <a:pt x="48463" y="474979"/>
                </a:lnTo>
                <a:lnTo>
                  <a:pt x="51854" y="477520"/>
                </a:lnTo>
                <a:lnTo>
                  <a:pt x="51587" y="477520"/>
                </a:lnTo>
                <a:lnTo>
                  <a:pt x="55079" y="478789"/>
                </a:lnTo>
                <a:lnTo>
                  <a:pt x="54800" y="478789"/>
                </a:lnTo>
                <a:lnTo>
                  <a:pt x="58394" y="480060"/>
                </a:lnTo>
                <a:lnTo>
                  <a:pt x="58115" y="480060"/>
                </a:lnTo>
                <a:lnTo>
                  <a:pt x="61798" y="481329"/>
                </a:lnTo>
                <a:lnTo>
                  <a:pt x="61506" y="481329"/>
                </a:lnTo>
                <a:lnTo>
                  <a:pt x="65265" y="482600"/>
                </a:lnTo>
                <a:lnTo>
                  <a:pt x="64973" y="482600"/>
                </a:lnTo>
                <a:lnTo>
                  <a:pt x="68821" y="483870"/>
                </a:lnTo>
                <a:lnTo>
                  <a:pt x="68516" y="483870"/>
                </a:lnTo>
                <a:lnTo>
                  <a:pt x="72440" y="485139"/>
                </a:lnTo>
                <a:lnTo>
                  <a:pt x="79540" y="485139"/>
                </a:lnTo>
                <a:lnTo>
                  <a:pt x="83667" y="486410"/>
                </a:lnTo>
                <a:lnTo>
                  <a:pt x="10139362" y="486410"/>
                </a:lnTo>
                <a:lnTo>
                  <a:pt x="10135704" y="487679"/>
                </a:lnTo>
                <a:lnTo>
                  <a:pt x="10131933" y="490220"/>
                </a:lnTo>
                <a:lnTo>
                  <a:pt x="10128059" y="491489"/>
                </a:lnTo>
                <a:lnTo>
                  <a:pt x="10124084" y="494029"/>
                </a:lnTo>
                <a:lnTo>
                  <a:pt x="10115854" y="496570"/>
                </a:lnTo>
                <a:close/>
              </a:path>
              <a:path w="10181590" h="499110">
                <a:moveTo>
                  <a:pt x="10135933" y="25400"/>
                </a:moveTo>
                <a:lnTo>
                  <a:pt x="10132644" y="22860"/>
                </a:lnTo>
                <a:lnTo>
                  <a:pt x="10132898" y="22860"/>
                </a:lnTo>
                <a:lnTo>
                  <a:pt x="10129507" y="21589"/>
                </a:lnTo>
                <a:lnTo>
                  <a:pt x="10129774" y="21589"/>
                </a:lnTo>
                <a:lnTo>
                  <a:pt x="10126281" y="19050"/>
                </a:lnTo>
                <a:lnTo>
                  <a:pt x="10126560" y="19050"/>
                </a:lnTo>
                <a:lnTo>
                  <a:pt x="10122966" y="17780"/>
                </a:lnTo>
                <a:lnTo>
                  <a:pt x="10123246" y="17780"/>
                </a:lnTo>
                <a:lnTo>
                  <a:pt x="10119563" y="16510"/>
                </a:lnTo>
                <a:lnTo>
                  <a:pt x="10119855" y="16510"/>
                </a:lnTo>
                <a:lnTo>
                  <a:pt x="10116096" y="15239"/>
                </a:lnTo>
                <a:lnTo>
                  <a:pt x="10116388" y="15239"/>
                </a:lnTo>
                <a:lnTo>
                  <a:pt x="10112540" y="13969"/>
                </a:lnTo>
                <a:lnTo>
                  <a:pt x="10109238" y="13969"/>
                </a:lnTo>
                <a:lnTo>
                  <a:pt x="10105237" y="12700"/>
                </a:lnTo>
                <a:lnTo>
                  <a:pt x="10141140" y="12700"/>
                </a:lnTo>
                <a:lnTo>
                  <a:pt x="10142918" y="13969"/>
                </a:lnTo>
                <a:lnTo>
                  <a:pt x="10146347" y="16510"/>
                </a:lnTo>
                <a:lnTo>
                  <a:pt x="10149649" y="19050"/>
                </a:lnTo>
                <a:lnTo>
                  <a:pt x="10152824" y="21589"/>
                </a:lnTo>
                <a:lnTo>
                  <a:pt x="10154848" y="24130"/>
                </a:lnTo>
                <a:lnTo>
                  <a:pt x="10135679" y="24130"/>
                </a:lnTo>
                <a:lnTo>
                  <a:pt x="10135933" y="25400"/>
                </a:lnTo>
                <a:close/>
              </a:path>
              <a:path w="10181590" h="499110">
                <a:moveTo>
                  <a:pt x="45427" y="25400"/>
                </a:moveTo>
                <a:lnTo>
                  <a:pt x="45681" y="24130"/>
                </a:lnTo>
                <a:lnTo>
                  <a:pt x="47072" y="24130"/>
                </a:lnTo>
                <a:lnTo>
                  <a:pt x="45427" y="25400"/>
                </a:lnTo>
                <a:close/>
              </a:path>
              <a:path w="10181590" h="499110">
                <a:moveTo>
                  <a:pt x="10156101" y="45719"/>
                </a:moveTo>
                <a:lnTo>
                  <a:pt x="10153827" y="41910"/>
                </a:lnTo>
                <a:lnTo>
                  <a:pt x="10154018" y="41910"/>
                </a:lnTo>
                <a:lnTo>
                  <a:pt x="10151605" y="39369"/>
                </a:lnTo>
                <a:lnTo>
                  <a:pt x="10151795" y="39369"/>
                </a:lnTo>
                <a:lnTo>
                  <a:pt x="10149255" y="36830"/>
                </a:lnTo>
                <a:lnTo>
                  <a:pt x="10149459" y="36830"/>
                </a:lnTo>
                <a:lnTo>
                  <a:pt x="10146766" y="34289"/>
                </a:lnTo>
                <a:lnTo>
                  <a:pt x="10146982" y="34289"/>
                </a:lnTo>
                <a:lnTo>
                  <a:pt x="10144163" y="31750"/>
                </a:lnTo>
                <a:lnTo>
                  <a:pt x="10144391" y="31750"/>
                </a:lnTo>
                <a:lnTo>
                  <a:pt x="10141445" y="29210"/>
                </a:lnTo>
                <a:lnTo>
                  <a:pt x="10141686" y="29210"/>
                </a:lnTo>
                <a:lnTo>
                  <a:pt x="10138613" y="26669"/>
                </a:lnTo>
                <a:lnTo>
                  <a:pt x="10138854" y="26669"/>
                </a:lnTo>
                <a:lnTo>
                  <a:pt x="10135679" y="24130"/>
                </a:lnTo>
                <a:lnTo>
                  <a:pt x="10154848" y="24130"/>
                </a:lnTo>
                <a:lnTo>
                  <a:pt x="10155859" y="25400"/>
                </a:lnTo>
                <a:lnTo>
                  <a:pt x="10158755" y="27939"/>
                </a:lnTo>
                <a:lnTo>
                  <a:pt x="10161498" y="31750"/>
                </a:lnTo>
                <a:lnTo>
                  <a:pt x="10164102" y="34289"/>
                </a:lnTo>
                <a:lnTo>
                  <a:pt x="10166527" y="38100"/>
                </a:lnTo>
                <a:lnTo>
                  <a:pt x="10168813" y="41910"/>
                </a:lnTo>
                <a:lnTo>
                  <a:pt x="10170210" y="44450"/>
                </a:lnTo>
                <a:lnTo>
                  <a:pt x="10155923" y="44450"/>
                </a:lnTo>
                <a:lnTo>
                  <a:pt x="10156101" y="45719"/>
                </a:lnTo>
                <a:close/>
              </a:path>
              <a:path w="10181590" h="499110">
                <a:moveTo>
                  <a:pt x="25260" y="45719"/>
                </a:moveTo>
                <a:lnTo>
                  <a:pt x="25438" y="44450"/>
                </a:lnTo>
                <a:lnTo>
                  <a:pt x="26013" y="44450"/>
                </a:lnTo>
                <a:lnTo>
                  <a:pt x="25260" y="45719"/>
                </a:lnTo>
                <a:close/>
              </a:path>
              <a:path w="10181590" h="499110">
                <a:moveTo>
                  <a:pt x="10162959" y="58419"/>
                </a:moveTo>
                <a:lnTo>
                  <a:pt x="10161333" y="54610"/>
                </a:lnTo>
                <a:lnTo>
                  <a:pt x="10161473" y="54610"/>
                </a:lnTo>
                <a:lnTo>
                  <a:pt x="10159682" y="50800"/>
                </a:lnTo>
                <a:lnTo>
                  <a:pt x="10159834" y="50800"/>
                </a:lnTo>
                <a:lnTo>
                  <a:pt x="10157879" y="48260"/>
                </a:lnTo>
                <a:lnTo>
                  <a:pt x="10158031" y="48260"/>
                </a:lnTo>
                <a:lnTo>
                  <a:pt x="10155923" y="44450"/>
                </a:lnTo>
                <a:lnTo>
                  <a:pt x="10170210" y="44450"/>
                </a:lnTo>
                <a:lnTo>
                  <a:pt x="10170909" y="45719"/>
                </a:lnTo>
                <a:lnTo>
                  <a:pt x="10172852" y="49530"/>
                </a:lnTo>
                <a:lnTo>
                  <a:pt x="10174605" y="53339"/>
                </a:lnTo>
                <a:lnTo>
                  <a:pt x="10176167" y="57150"/>
                </a:lnTo>
                <a:lnTo>
                  <a:pt x="10162844" y="57150"/>
                </a:lnTo>
                <a:lnTo>
                  <a:pt x="10162959" y="58419"/>
                </a:lnTo>
                <a:close/>
              </a:path>
              <a:path w="10181590" h="499110">
                <a:moveTo>
                  <a:pt x="18402" y="58419"/>
                </a:moveTo>
                <a:lnTo>
                  <a:pt x="18516" y="57150"/>
                </a:lnTo>
                <a:lnTo>
                  <a:pt x="18939" y="57150"/>
                </a:lnTo>
                <a:lnTo>
                  <a:pt x="18402" y="58419"/>
                </a:lnTo>
                <a:close/>
              </a:path>
              <a:path w="10181590" h="499110">
                <a:moveTo>
                  <a:pt x="10167289" y="72389"/>
                </a:moveTo>
                <a:lnTo>
                  <a:pt x="10166388" y="68580"/>
                </a:lnTo>
                <a:lnTo>
                  <a:pt x="10165372" y="64769"/>
                </a:lnTo>
                <a:lnTo>
                  <a:pt x="10164191" y="60960"/>
                </a:lnTo>
                <a:lnTo>
                  <a:pt x="10162844" y="57150"/>
                </a:lnTo>
                <a:lnTo>
                  <a:pt x="10176167" y="57150"/>
                </a:lnTo>
                <a:lnTo>
                  <a:pt x="10177538" y="60960"/>
                </a:lnTo>
                <a:lnTo>
                  <a:pt x="10178719" y="64769"/>
                </a:lnTo>
                <a:lnTo>
                  <a:pt x="10179955" y="71119"/>
                </a:lnTo>
                <a:lnTo>
                  <a:pt x="10167226" y="71119"/>
                </a:lnTo>
                <a:lnTo>
                  <a:pt x="10167289" y="72389"/>
                </a:lnTo>
                <a:close/>
              </a:path>
              <a:path w="10181590" h="499110">
                <a:moveTo>
                  <a:pt x="14071" y="72389"/>
                </a:moveTo>
                <a:lnTo>
                  <a:pt x="14135" y="71119"/>
                </a:lnTo>
                <a:lnTo>
                  <a:pt x="14372" y="71119"/>
                </a:lnTo>
                <a:lnTo>
                  <a:pt x="14071" y="72389"/>
                </a:lnTo>
                <a:close/>
              </a:path>
              <a:path w="10181590" h="499110">
                <a:moveTo>
                  <a:pt x="10179371" y="430529"/>
                </a:moveTo>
                <a:lnTo>
                  <a:pt x="10166388" y="430529"/>
                </a:lnTo>
                <a:lnTo>
                  <a:pt x="10167289" y="426720"/>
                </a:lnTo>
                <a:lnTo>
                  <a:pt x="10167937" y="422910"/>
                </a:lnTo>
                <a:lnTo>
                  <a:pt x="10168407" y="419100"/>
                </a:lnTo>
                <a:lnTo>
                  <a:pt x="10168686" y="415289"/>
                </a:lnTo>
                <a:lnTo>
                  <a:pt x="10168674" y="82550"/>
                </a:lnTo>
                <a:lnTo>
                  <a:pt x="10168369" y="78739"/>
                </a:lnTo>
                <a:lnTo>
                  <a:pt x="10167886" y="74930"/>
                </a:lnTo>
                <a:lnTo>
                  <a:pt x="10167226" y="71119"/>
                </a:lnTo>
                <a:lnTo>
                  <a:pt x="10179955" y="71119"/>
                </a:lnTo>
                <a:lnTo>
                  <a:pt x="10180472" y="73660"/>
                </a:lnTo>
                <a:lnTo>
                  <a:pt x="10181031" y="77469"/>
                </a:lnTo>
                <a:lnTo>
                  <a:pt x="10181361" y="82550"/>
                </a:lnTo>
                <a:lnTo>
                  <a:pt x="10181361" y="415289"/>
                </a:lnTo>
                <a:lnTo>
                  <a:pt x="10181031" y="420370"/>
                </a:lnTo>
                <a:lnTo>
                  <a:pt x="10179697" y="429260"/>
                </a:lnTo>
                <a:lnTo>
                  <a:pt x="10179371" y="430529"/>
                </a:lnTo>
                <a:close/>
              </a:path>
              <a:path w="10181590" h="499110">
                <a:moveTo>
                  <a:pt x="13423" y="76200"/>
                </a:moveTo>
                <a:lnTo>
                  <a:pt x="13474" y="74930"/>
                </a:lnTo>
                <a:lnTo>
                  <a:pt x="13423" y="76200"/>
                </a:lnTo>
                <a:close/>
              </a:path>
              <a:path w="10181590" h="499110">
                <a:moveTo>
                  <a:pt x="10167937" y="76200"/>
                </a:moveTo>
                <a:lnTo>
                  <a:pt x="10167759" y="74930"/>
                </a:lnTo>
                <a:lnTo>
                  <a:pt x="10167937" y="76200"/>
                </a:lnTo>
                <a:close/>
              </a:path>
              <a:path w="10181590" h="499110">
                <a:moveTo>
                  <a:pt x="15261" y="430529"/>
                </a:moveTo>
                <a:lnTo>
                  <a:pt x="14973" y="430529"/>
                </a:lnTo>
                <a:lnTo>
                  <a:pt x="14897" y="429260"/>
                </a:lnTo>
                <a:lnTo>
                  <a:pt x="15261" y="430529"/>
                </a:lnTo>
                <a:close/>
              </a:path>
              <a:path w="10181590" h="499110">
                <a:moveTo>
                  <a:pt x="10175125" y="444500"/>
                </a:moveTo>
                <a:lnTo>
                  <a:pt x="10161333" y="444500"/>
                </a:lnTo>
                <a:lnTo>
                  <a:pt x="10162959" y="440689"/>
                </a:lnTo>
                <a:lnTo>
                  <a:pt x="10164292" y="436879"/>
                </a:lnTo>
                <a:lnTo>
                  <a:pt x="10165461" y="433070"/>
                </a:lnTo>
                <a:lnTo>
                  <a:pt x="10166464" y="429260"/>
                </a:lnTo>
                <a:lnTo>
                  <a:pt x="10166388" y="430529"/>
                </a:lnTo>
                <a:lnTo>
                  <a:pt x="10179371" y="430529"/>
                </a:lnTo>
                <a:lnTo>
                  <a:pt x="10178719" y="433070"/>
                </a:lnTo>
                <a:lnTo>
                  <a:pt x="10177538" y="436879"/>
                </a:lnTo>
                <a:lnTo>
                  <a:pt x="10176167" y="441960"/>
                </a:lnTo>
                <a:lnTo>
                  <a:pt x="10175125" y="444500"/>
                </a:lnTo>
                <a:close/>
              </a:path>
              <a:path w="10181590" h="499110">
                <a:moveTo>
                  <a:pt x="20485" y="444500"/>
                </a:moveTo>
                <a:lnTo>
                  <a:pt x="20015" y="444500"/>
                </a:lnTo>
                <a:lnTo>
                  <a:pt x="19888" y="443229"/>
                </a:lnTo>
                <a:lnTo>
                  <a:pt x="20485" y="444500"/>
                </a:lnTo>
                <a:close/>
              </a:path>
              <a:path w="10181590" h="499110">
                <a:moveTo>
                  <a:pt x="10172204" y="450850"/>
                </a:moveTo>
                <a:lnTo>
                  <a:pt x="10157879" y="450850"/>
                </a:lnTo>
                <a:lnTo>
                  <a:pt x="10159834" y="447039"/>
                </a:lnTo>
                <a:lnTo>
                  <a:pt x="10159682" y="447039"/>
                </a:lnTo>
                <a:lnTo>
                  <a:pt x="10161473" y="443229"/>
                </a:lnTo>
                <a:lnTo>
                  <a:pt x="10161333" y="444500"/>
                </a:lnTo>
                <a:lnTo>
                  <a:pt x="10175125" y="444500"/>
                </a:lnTo>
                <a:lnTo>
                  <a:pt x="10174605" y="445770"/>
                </a:lnTo>
                <a:lnTo>
                  <a:pt x="10172852" y="449579"/>
                </a:lnTo>
                <a:lnTo>
                  <a:pt x="10172204" y="450850"/>
                </a:lnTo>
                <a:close/>
              </a:path>
              <a:path w="10181590" h="499110">
                <a:moveTo>
                  <a:pt x="24032" y="450850"/>
                </a:moveTo>
                <a:lnTo>
                  <a:pt x="23482" y="450850"/>
                </a:lnTo>
                <a:lnTo>
                  <a:pt x="23329" y="449579"/>
                </a:lnTo>
                <a:lnTo>
                  <a:pt x="24032" y="450850"/>
                </a:lnTo>
                <a:close/>
              </a:path>
              <a:path w="10181590" h="499110">
                <a:moveTo>
                  <a:pt x="10164910" y="462279"/>
                </a:moveTo>
                <a:lnTo>
                  <a:pt x="10149255" y="462279"/>
                </a:lnTo>
                <a:lnTo>
                  <a:pt x="10151795" y="458470"/>
                </a:lnTo>
                <a:lnTo>
                  <a:pt x="10151605" y="458470"/>
                </a:lnTo>
                <a:lnTo>
                  <a:pt x="10154018" y="455929"/>
                </a:lnTo>
                <a:lnTo>
                  <a:pt x="10153827" y="455929"/>
                </a:lnTo>
                <a:lnTo>
                  <a:pt x="10156101" y="453389"/>
                </a:lnTo>
                <a:lnTo>
                  <a:pt x="10155923" y="453389"/>
                </a:lnTo>
                <a:lnTo>
                  <a:pt x="10158031" y="449579"/>
                </a:lnTo>
                <a:lnTo>
                  <a:pt x="10157879" y="450850"/>
                </a:lnTo>
                <a:lnTo>
                  <a:pt x="10172204" y="450850"/>
                </a:lnTo>
                <a:lnTo>
                  <a:pt x="10170909" y="453389"/>
                </a:lnTo>
                <a:lnTo>
                  <a:pt x="10168813" y="457200"/>
                </a:lnTo>
                <a:lnTo>
                  <a:pt x="10166527" y="459739"/>
                </a:lnTo>
                <a:lnTo>
                  <a:pt x="10164910" y="462279"/>
                </a:lnTo>
                <a:close/>
              </a:path>
              <a:path w="10181590" h="499110">
                <a:moveTo>
                  <a:pt x="32799" y="462279"/>
                </a:moveTo>
                <a:lnTo>
                  <a:pt x="32105" y="462279"/>
                </a:lnTo>
                <a:lnTo>
                  <a:pt x="31902" y="461010"/>
                </a:lnTo>
                <a:lnTo>
                  <a:pt x="32799" y="462279"/>
                </a:lnTo>
                <a:close/>
              </a:path>
              <a:path w="10181590" h="499110">
                <a:moveTo>
                  <a:pt x="10163234" y="464820"/>
                </a:moveTo>
                <a:lnTo>
                  <a:pt x="10146766" y="464820"/>
                </a:lnTo>
                <a:lnTo>
                  <a:pt x="10149459" y="461010"/>
                </a:lnTo>
                <a:lnTo>
                  <a:pt x="10149255" y="462279"/>
                </a:lnTo>
                <a:lnTo>
                  <a:pt x="10164910" y="462279"/>
                </a:lnTo>
                <a:lnTo>
                  <a:pt x="10164102" y="463550"/>
                </a:lnTo>
                <a:lnTo>
                  <a:pt x="10163234" y="464820"/>
                </a:lnTo>
                <a:close/>
              </a:path>
              <a:path w="10181590" h="499110">
                <a:moveTo>
                  <a:pt x="35318" y="464820"/>
                </a:moveTo>
                <a:lnTo>
                  <a:pt x="34594" y="464820"/>
                </a:lnTo>
                <a:lnTo>
                  <a:pt x="34378" y="463550"/>
                </a:lnTo>
                <a:lnTo>
                  <a:pt x="35318" y="464820"/>
                </a:lnTo>
                <a:close/>
              </a:path>
              <a:path w="10181590" h="499110">
                <a:moveTo>
                  <a:pt x="10161498" y="467360"/>
                </a:moveTo>
                <a:lnTo>
                  <a:pt x="10144163" y="467360"/>
                </a:lnTo>
                <a:lnTo>
                  <a:pt x="10146982" y="463550"/>
                </a:lnTo>
                <a:lnTo>
                  <a:pt x="10146766" y="464820"/>
                </a:lnTo>
                <a:lnTo>
                  <a:pt x="10163234" y="464820"/>
                </a:lnTo>
                <a:lnTo>
                  <a:pt x="10161498" y="467360"/>
                </a:lnTo>
                <a:close/>
              </a:path>
              <a:path w="10181590" h="499110">
                <a:moveTo>
                  <a:pt x="38442" y="467360"/>
                </a:moveTo>
                <a:lnTo>
                  <a:pt x="37198" y="467360"/>
                </a:lnTo>
                <a:lnTo>
                  <a:pt x="36969" y="466089"/>
                </a:lnTo>
                <a:lnTo>
                  <a:pt x="38442" y="467360"/>
                </a:lnTo>
                <a:close/>
              </a:path>
              <a:path w="10181590" h="499110">
                <a:moveTo>
                  <a:pt x="10139362" y="486410"/>
                </a:moveTo>
                <a:lnTo>
                  <a:pt x="10097693" y="486410"/>
                </a:lnTo>
                <a:lnTo>
                  <a:pt x="10101821" y="485139"/>
                </a:lnTo>
                <a:lnTo>
                  <a:pt x="10108920" y="485139"/>
                </a:lnTo>
                <a:lnTo>
                  <a:pt x="10112844" y="483870"/>
                </a:lnTo>
                <a:lnTo>
                  <a:pt x="10112540" y="483870"/>
                </a:lnTo>
                <a:lnTo>
                  <a:pt x="10116388" y="482600"/>
                </a:lnTo>
                <a:lnTo>
                  <a:pt x="10116096" y="482600"/>
                </a:lnTo>
                <a:lnTo>
                  <a:pt x="10119855" y="481329"/>
                </a:lnTo>
                <a:lnTo>
                  <a:pt x="10119563" y="481329"/>
                </a:lnTo>
                <a:lnTo>
                  <a:pt x="10123246" y="480060"/>
                </a:lnTo>
                <a:lnTo>
                  <a:pt x="10122966" y="480060"/>
                </a:lnTo>
                <a:lnTo>
                  <a:pt x="10126560" y="478789"/>
                </a:lnTo>
                <a:lnTo>
                  <a:pt x="10126281" y="478789"/>
                </a:lnTo>
                <a:lnTo>
                  <a:pt x="10129774" y="477520"/>
                </a:lnTo>
                <a:lnTo>
                  <a:pt x="10129507" y="477520"/>
                </a:lnTo>
                <a:lnTo>
                  <a:pt x="10132898" y="474979"/>
                </a:lnTo>
                <a:lnTo>
                  <a:pt x="10132644" y="474979"/>
                </a:lnTo>
                <a:lnTo>
                  <a:pt x="10135933" y="473710"/>
                </a:lnTo>
                <a:lnTo>
                  <a:pt x="10135679" y="473710"/>
                </a:lnTo>
                <a:lnTo>
                  <a:pt x="10138854" y="471170"/>
                </a:lnTo>
                <a:lnTo>
                  <a:pt x="10138613" y="471170"/>
                </a:lnTo>
                <a:lnTo>
                  <a:pt x="10141686" y="468629"/>
                </a:lnTo>
                <a:lnTo>
                  <a:pt x="10141445" y="468629"/>
                </a:lnTo>
                <a:lnTo>
                  <a:pt x="10144391" y="466089"/>
                </a:lnTo>
                <a:lnTo>
                  <a:pt x="10144163" y="467360"/>
                </a:lnTo>
                <a:lnTo>
                  <a:pt x="10161498" y="467360"/>
                </a:lnTo>
                <a:lnTo>
                  <a:pt x="10158755" y="469900"/>
                </a:lnTo>
                <a:lnTo>
                  <a:pt x="10155859" y="473710"/>
                </a:lnTo>
                <a:lnTo>
                  <a:pt x="10152824" y="476250"/>
                </a:lnTo>
                <a:lnTo>
                  <a:pt x="10149649" y="478789"/>
                </a:lnTo>
                <a:lnTo>
                  <a:pt x="10146347" y="481329"/>
                </a:lnTo>
                <a:lnTo>
                  <a:pt x="10142918" y="483870"/>
                </a:lnTo>
                <a:lnTo>
                  <a:pt x="10139362" y="486410"/>
                </a:lnTo>
                <a:close/>
              </a:path>
              <a:path w="10181590" h="499110">
                <a:moveTo>
                  <a:pt x="10107320" y="497839"/>
                </a:moveTo>
                <a:lnTo>
                  <a:pt x="74041" y="497839"/>
                </a:lnTo>
                <a:lnTo>
                  <a:pt x="69735" y="496570"/>
                </a:lnTo>
                <a:lnTo>
                  <a:pt x="10111625" y="496570"/>
                </a:lnTo>
                <a:lnTo>
                  <a:pt x="10107320" y="497839"/>
                </a:lnTo>
                <a:close/>
              </a:path>
              <a:path w="10181590" h="499110">
                <a:moveTo>
                  <a:pt x="10098493" y="499110"/>
                </a:moveTo>
                <a:lnTo>
                  <a:pt x="82867" y="499110"/>
                </a:lnTo>
                <a:lnTo>
                  <a:pt x="78422" y="497839"/>
                </a:lnTo>
                <a:lnTo>
                  <a:pt x="10102938" y="497839"/>
                </a:lnTo>
                <a:lnTo>
                  <a:pt x="10098493" y="499110"/>
                </a:lnTo>
                <a:close/>
              </a:path>
            </a:pathLst>
          </a:custGeom>
          <a:solidFill>
            <a:srgbClr val="FFFFFF"/>
          </a:solidFill>
        </p:spPr>
        <p:txBody>
          <a:bodyPr wrap="square" lIns="0" tIns="0" rIns="0" bIns="0" rtlCol="0"/>
          <a:lstStyle/>
          <a:p>
            <a:endParaRPr>
              <a:solidFill>
                <a:prstClr val="black"/>
              </a:solidFill>
            </a:endParaRPr>
          </a:p>
        </p:txBody>
      </p:sp>
      <p:sp>
        <p:nvSpPr>
          <p:cNvPr id="9" name="object 9"/>
          <p:cNvSpPr/>
          <p:nvPr/>
        </p:nvSpPr>
        <p:spPr>
          <a:xfrm>
            <a:off x="786512" y="4012692"/>
            <a:ext cx="10168255" cy="486409"/>
          </a:xfrm>
          <a:custGeom>
            <a:avLst/>
            <a:gdLst/>
            <a:ahLst/>
            <a:cxnLst/>
            <a:rect l="l" t="t" r="r" b="b"/>
            <a:pathLst>
              <a:path w="10168255" h="486410">
                <a:moveTo>
                  <a:pt x="10087356" y="486156"/>
                </a:moveTo>
                <a:lnTo>
                  <a:pt x="80772" y="486156"/>
                </a:lnTo>
                <a:lnTo>
                  <a:pt x="49184" y="480030"/>
                </a:lnTo>
                <a:lnTo>
                  <a:pt x="23431" y="462767"/>
                </a:lnTo>
                <a:lnTo>
                  <a:pt x="6155" y="437005"/>
                </a:lnTo>
                <a:lnTo>
                  <a:pt x="0" y="405384"/>
                </a:lnTo>
                <a:lnTo>
                  <a:pt x="0" y="80772"/>
                </a:lnTo>
                <a:lnTo>
                  <a:pt x="6155" y="49327"/>
                </a:lnTo>
                <a:lnTo>
                  <a:pt x="23431" y="23622"/>
                </a:lnTo>
                <a:lnTo>
                  <a:pt x="49184" y="6298"/>
                </a:lnTo>
                <a:lnTo>
                  <a:pt x="80772" y="0"/>
                </a:lnTo>
                <a:lnTo>
                  <a:pt x="10087356" y="0"/>
                </a:lnTo>
                <a:lnTo>
                  <a:pt x="10118943" y="6298"/>
                </a:lnTo>
                <a:lnTo>
                  <a:pt x="10144696" y="23622"/>
                </a:lnTo>
                <a:lnTo>
                  <a:pt x="10161972" y="49327"/>
                </a:lnTo>
                <a:lnTo>
                  <a:pt x="10168128" y="80772"/>
                </a:lnTo>
                <a:lnTo>
                  <a:pt x="10168128" y="405384"/>
                </a:lnTo>
                <a:lnTo>
                  <a:pt x="10161972" y="437005"/>
                </a:lnTo>
                <a:lnTo>
                  <a:pt x="10144696" y="462767"/>
                </a:lnTo>
                <a:lnTo>
                  <a:pt x="10118943" y="480030"/>
                </a:lnTo>
                <a:lnTo>
                  <a:pt x="10087356" y="486156"/>
                </a:lnTo>
                <a:close/>
              </a:path>
            </a:pathLst>
          </a:custGeom>
          <a:solidFill>
            <a:srgbClr val="4F81BC"/>
          </a:solidFill>
        </p:spPr>
        <p:txBody>
          <a:bodyPr wrap="square" lIns="0" tIns="0" rIns="0" bIns="0" rtlCol="0"/>
          <a:lstStyle/>
          <a:p>
            <a:endParaRPr>
              <a:solidFill>
                <a:prstClr val="black"/>
              </a:solidFill>
            </a:endParaRPr>
          </a:p>
        </p:txBody>
      </p:sp>
      <p:sp>
        <p:nvSpPr>
          <p:cNvPr id="10" name="object 10"/>
          <p:cNvSpPr/>
          <p:nvPr/>
        </p:nvSpPr>
        <p:spPr>
          <a:xfrm>
            <a:off x="779894" y="4006216"/>
            <a:ext cx="10181590" cy="499109"/>
          </a:xfrm>
          <a:custGeom>
            <a:avLst/>
            <a:gdLst/>
            <a:ahLst/>
            <a:cxnLst/>
            <a:rect l="l" t="t" r="r" b="b"/>
            <a:pathLst>
              <a:path w="10181590" h="499110">
                <a:moveTo>
                  <a:pt x="10115854" y="496570"/>
                </a:moveTo>
                <a:lnTo>
                  <a:pt x="65506" y="496570"/>
                </a:lnTo>
                <a:lnTo>
                  <a:pt x="57276" y="494029"/>
                </a:lnTo>
                <a:lnTo>
                  <a:pt x="53301" y="491489"/>
                </a:lnTo>
                <a:lnTo>
                  <a:pt x="49428" y="490220"/>
                </a:lnTo>
                <a:lnTo>
                  <a:pt x="45656" y="487679"/>
                </a:lnTo>
                <a:lnTo>
                  <a:pt x="41998" y="486410"/>
                </a:lnTo>
                <a:lnTo>
                  <a:pt x="38442" y="483870"/>
                </a:lnTo>
                <a:lnTo>
                  <a:pt x="22606" y="469900"/>
                </a:lnTo>
                <a:lnTo>
                  <a:pt x="19862" y="467360"/>
                </a:lnTo>
                <a:lnTo>
                  <a:pt x="17259" y="463550"/>
                </a:lnTo>
                <a:lnTo>
                  <a:pt x="14820" y="459739"/>
                </a:lnTo>
                <a:lnTo>
                  <a:pt x="12547" y="457200"/>
                </a:lnTo>
                <a:lnTo>
                  <a:pt x="3822" y="436879"/>
                </a:lnTo>
                <a:lnTo>
                  <a:pt x="2641" y="433070"/>
                </a:lnTo>
                <a:lnTo>
                  <a:pt x="1663" y="429260"/>
                </a:lnTo>
                <a:lnTo>
                  <a:pt x="330" y="420370"/>
                </a:lnTo>
                <a:lnTo>
                  <a:pt x="0" y="415289"/>
                </a:lnTo>
                <a:lnTo>
                  <a:pt x="0" y="82550"/>
                </a:lnTo>
                <a:lnTo>
                  <a:pt x="330" y="77470"/>
                </a:lnTo>
                <a:lnTo>
                  <a:pt x="889" y="73660"/>
                </a:lnTo>
                <a:lnTo>
                  <a:pt x="1663" y="69850"/>
                </a:lnTo>
                <a:lnTo>
                  <a:pt x="2641" y="64770"/>
                </a:lnTo>
                <a:lnTo>
                  <a:pt x="19862" y="31750"/>
                </a:lnTo>
                <a:lnTo>
                  <a:pt x="22606" y="27939"/>
                </a:lnTo>
                <a:lnTo>
                  <a:pt x="25501" y="25400"/>
                </a:lnTo>
                <a:lnTo>
                  <a:pt x="28536" y="21589"/>
                </a:lnTo>
                <a:lnTo>
                  <a:pt x="31711" y="19050"/>
                </a:lnTo>
                <a:lnTo>
                  <a:pt x="35013" y="16510"/>
                </a:lnTo>
                <a:lnTo>
                  <a:pt x="38442" y="13970"/>
                </a:lnTo>
                <a:lnTo>
                  <a:pt x="41998" y="11429"/>
                </a:lnTo>
                <a:lnTo>
                  <a:pt x="45656" y="10160"/>
                </a:lnTo>
                <a:lnTo>
                  <a:pt x="49428" y="7620"/>
                </a:lnTo>
                <a:lnTo>
                  <a:pt x="57276" y="5079"/>
                </a:lnTo>
                <a:lnTo>
                  <a:pt x="65506" y="2539"/>
                </a:lnTo>
                <a:lnTo>
                  <a:pt x="74041" y="0"/>
                </a:lnTo>
                <a:lnTo>
                  <a:pt x="10107320" y="0"/>
                </a:lnTo>
                <a:lnTo>
                  <a:pt x="10115854" y="2539"/>
                </a:lnTo>
                <a:lnTo>
                  <a:pt x="10124084" y="5079"/>
                </a:lnTo>
                <a:lnTo>
                  <a:pt x="10131933" y="7620"/>
                </a:lnTo>
                <a:lnTo>
                  <a:pt x="10135704" y="10160"/>
                </a:lnTo>
                <a:lnTo>
                  <a:pt x="10139362" y="11429"/>
                </a:lnTo>
                <a:lnTo>
                  <a:pt x="10141140" y="12700"/>
                </a:lnTo>
                <a:lnTo>
                  <a:pt x="76123" y="12700"/>
                </a:lnTo>
                <a:lnTo>
                  <a:pt x="72123" y="13970"/>
                </a:lnTo>
                <a:lnTo>
                  <a:pt x="68821" y="13970"/>
                </a:lnTo>
                <a:lnTo>
                  <a:pt x="64973" y="15239"/>
                </a:lnTo>
                <a:lnTo>
                  <a:pt x="65265" y="15239"/>
                </a:lnTo>
                <a:lnTo>
                  <a:pt x="61506" y="16510"/>
                </a:lnTo>
                <a:lnTo>
                  <a:pt x="61798" y="16510"/>
                </a:lnTo>
                <a:lnTo>
                  <a:pt x="58115" y="17779"/>
                </a:lnTo>
                <a:lnTo>
                  <a:pt x="58394" y="17779"/>
                </a:lnTo>
                <a:lnTo>
                  <a:pt x="54800" y="19050"/>
                </a:lnTo>
                <a:lnTo>
                  <a:pt x="55079" y="19050"/>
                </a:lnTo>
                <a:lnTo>
                  <a:pt x="51587" y="21589"/>
                </a:lnTo>
                <a:lnTo>
                  <a:pt x="51854" y="21589"/>
                </a:lnTo>
                <a:lnTo>
                  <a:pt x="48463" y="22860"/>
                </a:lnTo>
                <a:lnTo>
                  <a:pt x="48717" y="22860"/>
                </a:lnTo>
                <a:lnTo>
                  <a:pt x="47072" y="24129"/>
                </a:lnTo>
                <a:lnTo>
                  <a:pt x="45681" y="24129"/>
                </a:lnTo>
                <a:lnTo>
                  <a:pt x="42506" y="26670"/>
                </a:lnTo>
                <a:lnTo>
                  <a:pt x="42748" y="26670"/>
                </a:lnTo>
                <a:lnTo>
                  <a:pt x="39674" y="29210"/>
                </a:lnTo>
                <a:lnTo>
                  <a:pt x="39916" y="29210"/>
                </a:lnTo>
                <a:lnTo>
                  <a:pt x="36969" y="31750"/>
                </a:lnTo>
                <a:lnTo>
                  <a:pt x="37198" y="31750"/>
                </a:lnTo>
                <a:lnTo>
                  <a:pt x="34378" y="34289"/>
                </a:lnTo>
                <a:lnTo>
                  <a:pt x="34594" y="34289"/>
                </a:lnTo>
                <a:lnTo>
                  <a:pt x="31902" y="36829"/>
                </a:lnTo>
                <a:lnTo>
                  <a:pt x="32105" y="36829"/>
                </a:lnTo>
                <a:lnTo>
                  <a:pt x="29565" y="39370"/>
                </a:lnTo>
                <a:lnTo>
                  <a:pt x="29756" y="39370"/>
                </a:lnTo>
                <a:lnTo>
                  <a:pt x="27343" y="41910"/>
                </a:lnTo>
                <a:lnTo>
                  <a:pt x="27520" y="41910"/>
                </a:lnTo>
                <a:lnTo>
                  <a:pt x="26013" y="44450"/>
                </a:lnTo>
                <a:lnTo>
                  <a:pt x="25438" y="44450"/>
                </a:lnTo>
                <a:lnTo>
                  <a:pt x="23329" y="48260"/>
                </a:lnTo>
                <a:lnTo>
                  <a:pt x="23482" y="48260"/>
                </a:lnTo>
                <a:lnTo>
                  <a:pt x="21526" y="50800"/>
                </a:lnTo>
                <a:lnTo>
                  <a:pt x="21678" y="50800"/>
                </a:lnTo>
                <a:lnTo>
                  <a:pt x="19888" y="54610"/>
                </a:lnTo>
                <a:lnTo>
                  <a:pt x="18939" y="57150"/>
                </a:lnTo>
                <a:lnTo>
                  <a:pt x="18516" y="57150"/>
                </a:lnTo>
                <a:lnTo>
                  <a:pt x="17068" y="60960"/>
                </a:lnTo>
                <a:lnTo>
                  <a:pt x="15900" y="64770"/>
                </a:lnTo>
                <a:lnTo>
                  <a:pt x="14897" y="68579"/>
                </a:lnTo>
                <a:lnTo>
                  <a:pt x="14372" y="71120"/>
                </a:lnTo>
                <a:lnTo>
                  <a:pt x="14135" y="71120"/>
                </a:lnTo>
                <a:lnTo>
                  <a:pt x="13601" y="74929"/>
                </a:lnTo>
                <a:lnTo>
                  <a:pt x="13474" y="74929"/>
                </a:lnTo>
                <a:lnTo>
                  <a:pt x="12954" y="78739"/>
                </a:lnTo>
                <a:lnTo>
                  <a:pt x="12674" y="82550"/>
                </a:lnTo>
                <a:lnTo>
                  <a:pt x="12585" y="86360"/>
                </a:lnTo>
                <a:lnTo>
                  <a:pt x="12674" y="415289"/>
                </a:lnTo>
                <a:lnTo>
                  <a:pt x="12992" y="419100"/>
                </a:lnTo>
                <a:lnTo>
                  <a:pt x="13474" y="422910"/>
                </a:lnTo>
                <a:lnTo>
                  <a:pt x="14135" y="426720"/>
                </a:lnTo>
                <a:lnTo>
                  <a:pt x="14973" y="430529"/>
                </a:lnTo>
                <a:lnTo>
                  <a:pt x="15261" y="430529"/>
                </a:lnTo>
                <a:lnTo>
                  <a:pt x="15989" y="433070"/>
                </a:lnTo>
                <a:lnTo>
                  <a:pt x="17170" y="436879"/>
                </a:lnTo>
                <a:lnTo>
                  <a:pt x="18516" y="440689"/>
                </a:lnTo>
                <a:lnTo>
                  <a:pt x="20015" y="444500"/>
                </a:lnTo>
                <a:lnTo>
                  <a:pt x="20485" y="444500"/>
                </a:lnTo>
                <a:lnTo>
                  <a:pt x="21678" y="447039"/>
                </a:lnTo>
                <a:lnTo>
                  <a:pt x="21526" y="447039"/>
                </a:lnTo>
                <a:lnTo>
                  <a:pt x="23482" y="450850"/>
                </a:lnTo>
                <a:lnTo>
                  <a:pt x="24032" y="450850"/>
                </a:lnTo>
                <a:lnTo>
                  <a:pt x="25438" y="453389"/>
                </a:lnTo>
                <a:lnTo>
                  <a:pt x="25260" y="453389"/>
                </a:lnTo>
                <a:lnTo>
                  <a:pt x="27520" y="455929"/>
                </a:lnTo>
                <a:lnTo>
                  <a:pt x="27343" y="455929"/>
                </a:lnTo>
                <a:lnTo>
                  <a:pt x="29756" y="458470"/>
                </a:lnTo>
                <a:lnTo>
                  <a:pt x="29565" y="458470"/>
                </a:lnTo>
                <a:lnTo>
                  <a:pt x="32105" y="462279"/>
                </a:lnTo>
                <a:lnTo>
                  <a:pt x="32799" y="462279"/>
                </a:lnTo>
                <a:lnTo>
                  <a:pt x="34594" y="464820"/>
                </a:lnTo>
                <a:lnTo>
                  <a:pt x="35318" y="464820"/>
                </a:lnTo>
                <a:lnTo>
                  <a:pt x="37198" y="467360"/>
                </a:lnTo>
                <a:lnTo>
                  <a:pt x="38442" y="467360"/>
                </a:lnTo>
                <a:lnTo>
                  <a:pt x="39916" y="468629"/>
                </a:lnTo>
                <a:lnTo>
                  <a:pt x="39674" y="468629"/>
                </a:lnTo>
                <a:lnTo>
                  <a:pt x="42748" y="471170"/>
                </a:lnTo>
                <a:lnTo>
                  <a:pt x="42506" y="471170"/>
                </a:lnTo>
                <a:lnTo>
                  <a:pt x="45681" y="473710"/>
                </a:lnTo>
                <a:lnTo>
                  <a:pt x="45427" y="473710"/>
                </a:lnTo>
                <a:lnTo>
                  <a:pt x="48717" y="474979"/>
                </a:lnTo>
                <a:lnTo>
                  <a:pt x="48463" y="474979"/>
                </a:lnTo>
                <a:lnTo>
                  <a:pt x="51854" y="477520"/>
                </a:lnTo>
                <a:lnTo>
                  <a:pt x="51587" y="477520"/>
                </a:lnTo>
                <a:lnTo>
                  <a:pt x="55079" y="478789"/>
                </a:lnTo>
                <a:lnTo>
                  <a:pt x="54800" y="478789"/>
                </a:lnTo>
                <a:lnTo>
                  <a:pt x="58394" y="480060"/>
                </a:lnTo>
                <a:lnTo>
                  <a:pt x="58115" y="480060"/>
                </a:lnTo>
                <a:lnTo>
                  <a:pt x="61798" y="481329"/>
                </a:lnTo>
                <a:lnTo>
                  <a:pt x="61506" y="481329"/>
                </a:lnTo>
                <a:lnTo>
                  <a:pt x="65265" y="482600"/>
                </a:lnTo>
                <a:lnTo>
                  <a:pt x="64973" y="482600"/>
                </a:lnTo>
                <a:lnTo>
                  <a:pt x="68821" y="483870"/>
                </a:lnTo>
                <a:lnTo>
                  <a:pt x="68516" y="483870"/>
                </a:lnTo>
                <a:lnTo>
                  <a:pt x="72440" y="485139"/>
                </a:lnTo>
                <a:lnTo>
                  <a:pt x="79540" y="485139"/>
                </a:lnTo>
                <a:lnTo>
                  <a:pt x="83667" y="486410"/>
                </a:lnTo>
                <a:lnTo>
                  <a:pt x="10139362" y="486410"/>
                </a:lnTo>
                <a:lnTo>
                  <a:pt x="10135704" y="487679"/>
                </a:lnTo>
                <a:lnTo>
                  <a:pt x="10131933" y="490220"/>
                </a:lnTo>
                <a:lnTo>
                  <a:pt x="10128059" y="491489"/>
                </a:lnTo>
                <a:lnTo>
                  <a:pt x="10124084" y="494029"/>
                </a:lnTo>
                <a:lnTo>
                  <a:pt x="10115854" y="496570"/>
                </a:lnTo>
                <a:close/>
              </a:path>
              <a:path w="10181590" h="499110">
                <a:moveTo>
                  <a:pt x="10135933" y="25400"/>
                </a:moveTo>
                <a:lnTo>
                  <a:pt x="10132644" y="22860"/>
                </a:lnTo>
                <a:lnTo>
                  <a:pt x="10132898" y="22860"/>
                </a:lnTo>
                <a:lnTo>
                  <a:pt x="10129507" y="21589"/>
                </a:lnTo>
                <a:lnTo>
                  <a:pt x="10129774" y="21589"/>
                </a:lnTo>
                <a:lnTo>
                  <a:pt x="10126281" y="19050"/>
                </a:lnTo>
                <a:lnTo>
                  <a:pt x="10126560" y="19050"/>
                </a:lnTo>
                <a:lnTo>
                  <a:pt x="10122966" y="17779"/>
                </a:lnTo>
                <a:lnTo>
                  <a:pt x="10123246" y="17779"/>
                </a:lnTo>
                <a:lnTo>
                  <a:pt x="10119563" y="16510"/>
                </a:lnTo>
                <a:lnTo>
                  <a:pt x="10119855" y="16510"/>
                </a:lnTo>
                <a:lnTo>
                  <a:pt x="10116096" y="15239"/>
                </a:lnTo>
                <a:lnTo>
                  <a:pt x="10116388" y="15239"/>
                </a:lnTo>
                <a:lnTo>
                  <a:pt x="10112540" y="13970"/>
                </a:lnTo>
                <a:lnTo>
                  <a:pt x="10109238" y="13970"/>
                </a:lnTo>
                <a:lnTo>
                  <a:pt x="10105237" y="12700"/>
                </a:lnTo>
                <a:lnTo>
                  <a:pt x="10141140" y="12700"/>
                </a:lnTo>
                <a:lnTo>
                  <a:pt x="10142918" y="13970"/>
                </a:lnTo>
                <a:lnTo>
                  <a:pt x="10146347" y="16510"/>
                </a:lnTo>
                <a:lnTo>
                  <a:pt x="10149649" y="19050"/>
                </a:lnTo>
                <a:lnTo>
                  <a:pt x="10152824" y="21589"/>
                </a:lnTo>
                <a:lnTo>
                  <a:pt x="10154848" y="24129"/>
                </a:lnTo>
                <a:lnTo>
                  <a:pt x="10135679" y="24129"/>
                </a:lnTo>
                <a:lnTo>
                  <a:pt x="10135933" y="25400"/>
                </a:lnTo>
                <a:close/>
              </a:path>
              <a:path w="10181590" h="499110">
                <a:moveTo>
                  <a:pt x="45427" y="25400"/>
                </a:moveTo>
                <a:lnTo>
                  <a:pt x="45681" y="24129"/>
                </a:lnTo>
                <a:lnTo>
                  <a:pt x="47072" y="24129"/>
                </a:lnTo>
                <a:lnTo>
                  <a:pt x="45427" y="25400"/>
                </a:lnTo>
                <a:close/>
              </a:path>
              <a:path w="10181590" h="499110">
                <a:moveTo>
                  <a:pt x="10156101" y="45720"/>
                </a:moveTo>
                <a:lnTo>
                  <a:pt x="10153827" y="41910"/>
                </a:lnTo>
                <a:lnTo>
                  <a:pt x="10154018" y="41910"/>
                </a:lnTo>
                <a:lnTo>
                  <a:pt x="10151605" y="39370"/>
                </a:lnTo>
                <a:lnTo>
                  <a:pt x="10151795" y="39370"/>
                </a:lnTo>
                <a:lnTo>
                  <a:pt x="10149255" y="36829"/>
                </a:lnTo>
                <a:lnTo>
                  <a:pt x="10149459" y="36829"/>
                </a:lnTo>
                <a:lnTo>
                  <a:pt x="10146766" y="34289"/>
                </a:lnTo>
                <a:lnTo>
                  <a:pt x="10146982" y="34289"/>
                </a:lnTo>
                <a:lnTo>
                  <a:pt x="10144163" y="31750"/>
                </a:lnTo>
                <a:lnTo>
                  <a:pt x="10144391" y="31750"/>
                </a:lnTo>
                <a:lnTo>
                  <a:pt x="10141445" y="29210"/>
                </a:lnTo>
                <a:lnTo>
                  <a:pt x="10141686" y="29210"/>
                </a:lnTo>
                <a:lnTo>
                  <a:pt x="10138613" y="26670"/>
                </a:lnTo>
                <a:lnTo>
                  <a:pt x="10138854" y="26670"/>
                </a:lnTo>
                <a:lnTo>
                  <a:pt x="10135679" y="24129"/>
                </a:lnTo>
                <a:lnTo>
                  <a:pt x="10154848" y="24129"/>
                </a:lnTo>
                <a:lnTo>
                  <a:pt x="10155859" y="25400"/>
                </a:lnTo>
                <a:lnTo>
                  <a:pt x="10158755" y="27939"/>
                </a:lnTo>
                <a:lnTo>
                  <a:pt x="10161498" y="31750"/>
                </a:lnTo>
                <a:lnTo>
                  <a:pt x="10164102" y="34289"/>
                </a:lnTo>
                <a:lnTo>
                  <a:pt x="10166527" y="38100"/>
                </a:lnTo>
                <a:lnTo>
                  <a:pt x="10168813" y="41910"/>
                </a:lnTo>
                <a:lnTo>
                  <a:pt x="10170210" y="44450"/>
                </a:lnTo>
                <a:lnTo>
                  <a:pt x="10155923" y="44450"/>
                </a:lnTo>
                <a:lnTo>
                  <a:pt x="10156101" y="45720"/>
                </a:lnTo>
                <a:close/>
              </a:path>
              <a:path w="10181590" h="499110">
                <a:moveTo>
                  <a:pt x="25260" y="45720"/>
                </a:moveTo>
                <a:lnTo>
                  <a:pt x="25438" y="44450"/>
                </a:lnTo>
                <a:lnTo>
                  <a:pt x="26013" y="44450"/>
                </a:lnTo>
                <a:lnTo>
                  <a:pt x="25260" y="45720"/>
                </a:lnTo>
                <a:close/>
              </a:path>
              <a:path w="10181590" h="499110">
                <a:moveTo>
                  <a:pt x="10162959" y="58420"/>
                </a:moveTo>
                <a:lnTo>
                  <a:pt x="10161333" y="54610"/>
                </a:lnTo>
                <a:lnTo>
                  <a:pt x="10161473" y="54610"/>
                </a:lnTo>
                <a:lnTo>
                  <a:pt x="10159682" y="50800"/>
                </a:lnTo>
                <a:lnTo>
                  <a:pt x="10159834" y="50800"/>
                </a:lnTo>
                <a:lnTo>
                  <a:pt x="10157879" y="48260"/>
                </a:lnTo>
                <a:lnTo>
                  <a:pt x="10158031" y="48260"/>
                </a:lnTo>
                <a:lnTo>
                  <a:pt x="10155923" y="44450"/>
                </a:lnTo>
                <a:lnTo>
                  <a:pt x="10170210" y="44450"/>
                </a:lnTo>
                <a:lnTo>
                  <a:pt x="10170909" y="45720"/>
                </a:lnTo>
                <a:lnTo>
                  <a:pt x="10172852" y="49529"/>
                </a:lnTo>
                <a:lnTo>
                  <a:pt x="10174605" y="53339"/>
                </a:lnTo>
                <a:lnTo>
                  <a:pt x="10176167" y="57150"/>
                </a:lnTo>
                <a:lnTo>
                  <a:pt x="10162844" y="57150"/>
                </a:lnTo>
                <a:lnTo>
                  <a:pt x="10162959" y="58420"/>
                </a:lnTo>
                <a:close/>
              </a:path>
              <a:path w="10181590" h="499110">
                <a:moveTo>
                  <a:pt x="18402" y="58420"/>
                </a:moveTo>
                <a:lnTo>
                  <a:pt x="18516" y="57150"/>
                </a:lnTo>
                <a:lnTo>
                  <a:pt x="18939" y="57150"/>
                </a:lnTo>
                <a:lnTo>
                  <a:pt x="18402" y="58420"/>
                </a:lnTo>
                <a:close/>
              </a:path>
              <a:path w="10181590" h="499110">
                <a:moveTo>
                  <a:pt x="10167289" y="72389"/>
                </a:moveTo>
                <a:lnTo>
                  <a:pt x="10166388" y="68579"/>
                </a:lnTo>
                <a:lnTo>
                  <a:pt x="10165372" y="64770"/>
                </a:lnTo>
                <a:lnTo>
                  <a:pt x="10164191" y="60960"/>
                </a:lnTo>
                <a:lnTo>
                  <a:pt x="10162844" y="57150"/>
                </a:lnTo>
                <a:lnTo>
                  <a:pt x="10176167" y="57150"/>
                </a:lnTo>
                <a:lnTo>
                  <a:pt x="10177538" y="60960"/>
                </a:lnTo>
                <a:lnTo>
                  <a:pt x="10178719" y="64770"/>
                </a:lnTo>
                <a:lnTo>
                  <a:pt x="10179955" y="71120"/>
                </a:lnTo>
                <a:lnTo>
                  <a:pt x="10167226" y="71120"/>
                </a:lnTo>
                <a:lnTo>
                  <a:pt x="10167289" y="72389"/>
                </a:lnTo>
                <a:close/>
              </a:path>
              <a:path w="10181590" h="499110">
                <a:moveTo>
                  <a:pt x="14071" y="72389"/>
                </a:moveTo>
                <a:lnTo>
                  <a:pt x="14135" y="71120"/>
                </a:lnTo>
                <a:lnTo>
                  <a:pt x="14372" y="71120"/>
                </a:lnTo>
                <a:lnTo>
                  <a:pt x="14071" y="72389"/>
                </a:lnTo>
                <a:close/>
              </a:path>
              <a:path w="10181590" h="499110">
                <a:moveTo>
                  <a:pt x="10179371" y="430529"/>
                </a:moveTo>
                <a:lnTo>
                  <a:pt x="10166388" y="430529"/>
                </a:lnTo>
                <a:lnTo>
                  <a:pt x="10167289" y="426720"/>
                </a:lnTo>
                <a:lnTo>
                  <a:pt x="10167937" y="422910"/>
                </a:lnTo>
                <a:lnTo>
                  <a:pt x="10168407" y="419100"/>
                </a:lnTo>
                <a:lnTo>
                  <a:pt x="10168686" y="415289"/>
                </a:lnTo>
                <a:lnTo>
                  <a:pt x="10168775" y="86360"/>
                </a:lnTo>
                <a:lnTo>
                  <a:pt x="10168674" y="82550"/>
                </a:lnTo>
                <a:lnTo>
                  <a:pt x="10168369" y="78739"/>
                </a:lnTo>
                <a:lnTo>
                  <a:pt x="10167886" y="74929"/>
                </a:lnTo>
                <a:lnTo>
                  <a:pt x="10167226" y="71120"/>
                </a:lnTo>
                <a:lnTo>
                  <a:pt x="10179955" y="71120"/>
                </a:lnTo>
                <a:lnTo>
                  <a:pt x="10180472" y="73660"/>
                </a:lnTo>
                <a:lnTo>
                  <a:pt x="10181031" y="77470"/>
                </a:lnTo>
                <a:lnTo>
                  <a:pt x="10181361" y="82550"/>
                </a:lnTo>
                <a:lnTo>
                  <a:pt x="10181361" y="415289"/>
                </a:lnTo>
                <a:lnTo>
                  <a:pt x="10181031" y="420370"/>
                </a:lnTo>
                <a:lnTo>
                  <a:pt x="10179697" y="429260"/>
                </a:lnTo>
                <a:lnTo>
                  <a:pt x="10179371" y="430529"/>
                </a:lnTo>
                <a:close/>
              </a:path>
              <a:path w="10181590" h="499110">
                <a:moveTo>
                  <a:pt x="13423" y="76200"/>
                </a:moveTo>
                <a:lnTo>
                  <a:pt x="13474" y="74929"/>
                </a:lnTo>
                <a:lnTo>
                  <a:pt x="13601" y="74929"/>
                </a:lnTo>
                <a:lnTo>
                  <a:pt x="13423" y="76200"/>
                </a:lnTo>
                <a:close/>
              </a:path>
              <a:path w="10181590" h="499110">
                <a:moveTo>
                  <a:pt x="10167937" y="76200"/>
                </a:moveTo>
                <a:lnTo>
                  <a:pt x="10167759" y="74929"/>
                </a:lnTo>
                <a:lnTo>
                  <a:pt x="10167937" y="76200"/>
                </a:lnTo>
                <a:close/>
              </a:path>
              <a:path w="10181590" h="499110">
                <a:moveTo>
                  <a:pt x="12585" y="87629"/>
                </a:moveTo>
                <a:lnTo>
                  <a:pt x="12585" y="86360"/>
                </a:lnTo>
                <a:lnTo>
                  <a:pt x="12585" y="87629"/>
                </a:lnTo>
                <a:close/>
              </a:path>
              <a:path w="10181590" h="499110">
                <a:moveTo>
                  <a:pt x="10168775" y="87629"/>
                </a:moveTo>
                <a:lnTo>
                  <a:pt x="10168750" y="86360"/>
                </a:lnTo>
                <a:lnTo>
                  <a:pt x="10168775" y="87629"/>
                </a:lnTo>
                <a:close/>
              </a:path>
              <a:path w="10181590" h="499110">
                <a:moveTo>
                  <a:pt x="15261" y="430529"/>
                </a:moveTo>
                <a:lnTo>
                  <a:pt x="14973" y="430529"/>
                </a:lnTo>
                <a:lnTo>
                  <a:pt x="14897" y="429260"/>
                </a:lnTo>
                <a:lnTo>
                  <a:pt x="15261" y="430529"/>
                </a:lnTo>
                <a:close/>
              </a:path>
              <a:path w="10181590" h="499110">
                <a:moveTo>
                  <a:pt x="10175125" y="444500"/>
                </a:moveTo>
                <a:lnTo>
                  <a:pt x="10161333" y="444500"/>
                </a:lnTo>
                <a:lnTo>
                  <a:pt x="10162959" y="440689"/>
                </a:lnTo>
                <a:lnTo>
                  <a:pt x="10164292" y="436879"/>
                </a:lnTo>
                <a:lnTo>
                  <a:pt x="10165461" y="433070"/>
                </a:lnTo>
                <a:lnTo>
                  <a:pt x="10166464" y="429260"/>
                </a:lnTo>
                <a:lnTo>
                  <a:pt x="10166388" y="430529"/>
                </a:lnTo>
                <a:lnTo>
                  <a:pt x="10179371" y="430529"/>
                </a:lnTo>
                <a:lnTo>
                  <a:pt x="10178719" y="433070"/>
                </a:lnTo>
                <a:lnTo>
                  <a:pt x="10177538" y="436879"/>
                </a:lnTo>
                <a:lnTo>
                  <a:pt x="10176167" y="441960"/>
                </a:lnTo>
                <a:lnTo>
                  <a:pt x="10175125" y="444500"/>
                </a:lnTo>
                <a:close/>
              </a:path>
              <a:path w="10181590" h="499110">
                <a:moveTo>
                  <a:pt x="20485" y="444500"/>
                </a:moveTo>
                <a:lnTo>
                  <a:pt x="20015" y="444500"/>
                </a:lnTo>
                <a:lnTo>
                  <a:pt x="19888" y="443229"/>
                </a:lnTo>
                <a:lnTo>
                  <a:pt x="20485" y="444500"/>
                </a:lnTo>
                <a:close/>
              </a:path>
              <a:path w="10181590" h="499110">
                <a:moveTo>
                  <a:pt x="10172204" y="450850"/>
                </a:moveTo>
                <a:lnTo>
                  <a:pt x="10157879" y="450850"/>
                </a:lnTo>
                <a:lnTo>
                  <a:pt x="10159834" y="447039"/>
                </a:lnTo>
                <a:lnTo>
                  <a:pt x="10159682" y="447039"/>
                </a:lnTo>
                <a:lnTo>
                  <a:pt x="10161473" y="443229"/>
                </a:lnTo>
                <a:lnTo>
                  <a:pt x="10161333" y="444500"/>
                </a:lnTo>
                <a:lnTo>
                  <a:pt x="10175125" y="444500"/>
                </a:lnTo>
                <a:lnTo>
                  <a:pt x="10174605" y="445770"/>
                </a:lnTo>
                <a:lnTo>
                  <a:pt x="10172852" y="449579"/>
                </a:lnTo>
                <a:lnTo>
                  <a:pt x="10172204" y="450850"/>
                </a:lnTo>
                <a:close/>
              </a:path>
              <a:path w="10181590" h="499110">
                <a:moveTo>
                  <a:pt x="24032" y="450850"/>
                </a:moveTo>
                <a:lnTo>
                  <a:pt x="23482" y="450850"/>
                </a:lnTo>
                <a:lnTo>
                  <a:pt x="23329" y="449579"/>
                </a:lnTo>
                <a:lnTo>
                  <a:pt x="24032" y="450850"/>
                </a:lnTo>
                <a:close/>
              </a:path>
              <a:path w="10181590" h="499110">
                <a:moveTo>
                  <a:pt x="10164910" y="462279"/>
                </a:moveTo>
                <a:lnTo>
                  <a:pt x="10149255" y="462279"/>
                </a:lnTo>
                <a:lnTo>
                  <a:pt x="10151795" y="458470"/>
                </a:lnTo>
                <a:lnTo>
                  <a:pt x="10151605" y="458470"/>
                </a:lnTo>
                <a:lnTo>
                  <a:pt x="10154018" y="455929"/>
                </a:lnTo>
                <a:lnTo>
                  <a:pt x="10153827" y="455929"/>
                </a:lnTo>
                <a:lnTo>
                  <a:pt x="10156101" y="453389"/>
                </a:lnTo>
                <a:lnTo>
                  <a:pt x="10155923" y="453389"/>
                </a:lnTo>
                <a:lnTo>
                  <a:pt x="10158031" y="449579"/>
                </a:lnTo>
                <a:lnTo>
                  <a:pt x="10157879" y="450850"/>
                </a:lnTo>
                <a:lnTo>
                  <a:pt x="10172204" y="450850"/>
                </a:lnTo>
                <a:lnTo>
                  <a:pt x="10170909" y="453389"/>
                </a:lnTo>
                <a:lnTo>
                  <a:pt x="10168813" y="457200"/>
                </a:lnTo>
                <a:lnTo>
                  <a:pt x="10166527" y="459739"/>
                </a:lnTo>
                <a:lnTo>
                  <a:pt x="10164910" y="462279"/>
                </a:lnTo>
                <a:close/>
              </a:path>
              <a:path w="10181590" h="499110">
                <a:moveTo>
                  <a:pt x="32799" y="462279"/>
                </a:moveTo>
                <a:lnTo>
                  <a:pt x="32105" y="462279"/>
                </a:lnTo>
                <a:lnTo>
                  <a:pt x="31902" y="461010"/>
                </a:lnTo>
                <a:lnTo>
                  <a:pt x="32799" y="462279"/>
                </a:lnTo>
                <a:close/>
              </a:path>
              <a:path w="10181590" h="499110">
                <a:moveTo>
                  <a:pt x="10163234" y="464820"/>
                </a:moveTo>
                <a:lnTo>
                  <a:pt x="10146766" y="464820"/>
                </a:lnTo>
                <a:lnTo>
                  <a:pt x="10149459" y="461010"/>
                </a:lnTo>
                <a:lnTo>
                  <a:pt x="10149255" y="462279"/>
                </a:lnTo>
                <a:lnTo>
                  <a:pt x="10164910" y="462279"/>
                </a:lnTo>
                <a:lnTo>
                  <a:pt x="10164102" y="463550"/>
                </a:lnTo>
                <a:lnTo>
                  <a:pt x="10163234" y="464820"/>
                </a:lnTo>
                <a:close/>
              </a:path>
              <a:path w="10181590" h="499110">
                <a:moveTo>
                  <a:pt x="35318" y="464820"/>
                </a:moveTo>
                <a:lnTo>
                  <a:pt x="34594" y="464820"/>
                </a:lnTo>
                <a:lnTo>
                  <a:pt x="34378" y="463550"/>
                </a:lnTo>
                <a:lnTo>
                  <a:pt x="35318" y="464820"/>
                </a:lnTo>
                <a:close/>
              </a:path>
              <a:path w="10181590" h="499110">
                <a:moveTo>
                  <a:pt x="10161498" y="467360"/>
                </a:moveTo>
                <a:lnTo>
                  <a:pt x="10144163" y="467360"/>
                </a:lnTo>
                <a:lnTo>
                  <a:pt x="10146982" y="463550"/>
                </a:lnTo>
                <a:lnTo>
                  <a:pt x="10146766" y="464820"/>
                </a:lnTo>
                <a:lnTo>
                  <a:pt x="10163234" y="464820"/>
                </a:lnTo>
                <a:lnTo>
                  <a:pt x="10161498" y="467360"/>
                </a:lnTo>
                <a:close/>
              </a:path>
              <a:path w="10181590" h="499110">
                <a:moveTo>
                  <a:pt x="38442" y="467360"/>
                </a:moveTo>
                <a:lnTo>
                  <a:pt x="37198" y="467360"/>
                </a:lnTo>
                <a:lnTo>
                  <a:pt x="36969" y="466089"/>
                </a:lnTo>
                <a:lnTo>
                  <a:pt x="38442" y="467360"/>
                </a:lnTo>
                <a:close/>
              </a:path>
              <a:path w="10181590" h="499110">
                <a:moveTo>
                  <a:pt x="10139362" y="486410"/>
                </a:moveTo>
                <a:lnTo>
                  <a:pt x="10097693" y="486410"/>
                </a:lnTo>
                <a:lnTo>
                  <a:pt x="10101821" y="485139"/>
                </a:lnTo>
                <a:lnTo>
                  <a:pt x="10108920" y="485139"/>
                </a:lnTo>
                <a:lnTo>
                  <a:pt x="10112844" y="483870"/>
                </a:lnTo>
                <a:lnTo>
                  <a:pt x="10112540" y="483870"/>
                </a:lnTo>
                <a:lnTo>
                  <a:pt x="10116388" y="482600"/>
                </a:lnTo>
                <a:lnTo>
                  <a:pt x="10116096" y="482600"/>
                </a:lnTo>
                <a:lnTo>
                  <a:pt x="10119855" y="481329"/>
                </a:lnTo>
                <a:lnTo>
                  <a:pt x="10119563" y="481329"/>
                </a:lnTo>
                <a:lnTo>
                  <a:pt x="10123246" y="480060"/>
                </a:lnTo>
                <a:lnTo>
                  <a:pt x="10122966" y="480060"/>
                </a:lnTo>
                <a:lnTo>
                  <a:pt x="10126560" y="478789"/>
                </a:lnTo>
                <a:lnTo>
                  <a:pt x="10126281" y="478789"/>
                </a:lnTo>
                <a:lnTo>
                  <a:pt x="10129774" y="477520"/>
                </a:lnTo>
                <a:lnTo>
                  <a:pt x="10129507" y="477520"/>
                </a:lnTo>
                <a:lnTo>
                  <a:pt x="10132898" y="474979"/>
                </a:lnTo>
                <a:lnTo>
                  <a:pt x="10132644" y="474979"/>
                </a:lnTo>
                <a:lnTo>
                  <a:pt x="10135933" y="473710"/>
                </a:lnTo>
                <a:lnTo>
                  <a:pt x="10135679" y="473710"/>
                </a:lnTo>
                <a:lnTo>
                  <a:pt x="10138854" y="471170"/>
                </a:lnTo>
                <a:lnTo>
                  <a:pt x="10138613" y="471170"/>
                </a:lnTo>
                <a:lnTo>
                  <a:pt x="10141686" y="468629"/>
                </a:lnTo>
                <a:lnTo>
                  <a:pt x="10141445" y="468629"/>
                </a:lnTo>
                <a:lnTo>
                  <a:pt x="10144391" y="466089"/>
                </a:lnTo>
                <a:lnTo>
                  <a:pt x="10144163" y="467360"/>
                </a:lnTo>
                <a:lnTo>
                  <a:pt x="10161498" y="467360"/>
                </a:lnTo>
                <a:lnTo>
                  <a:pt x="10158755" y="469900"/>
                </a:lnTo>
                <a:lnTo>
                  <a:pt x="10155859" y="473710"/>
                </a:lnTo>
                <a:lnTo>
                  <a:pt x="10152824" y="476250"/>
                </a:lnTo>
                <a:lnTo>
                  <a:pt x="10149649" y="478789"/>
                </a:lnTo>
                <a:lnTo>
                  <a:pt x="10146347" y="481329"/>
                </a:lnTo>
                <a:lnTo>
                  <a:pt x="10142918" y="483870"/>
                </a:lnTo>
                <a:lnTo>
                  <a:pt x="10139362" y="486410"/>
                </a:lnTo>
                <a:close/>
              </a:path>
              <a:path w="10181590" h="499110">
                <a:moveTo>
                  <a:pt x="10107320" y="497839"/>
                </a:moveTo>
                <a:lnTo>
                  <a:pt x="74041" y="497839"/>
                </a:lnTo>
                <a:lnTo>
                  <a:pt x="69735" y="496570"/>
                </a:lnTo>
                <a:lnTo>
                  <a:pt x="10111625" y="496570"/>
                </a:lnTo>
                <a:lnTo>
                  <a:pt x="10107320" y="497839"/>
                </a:lnTo>
                <a:close/>
              </a:path>
              <a:path w="10181590" h="499110">
                <a:moveTo>
                  <a:pt x="10098493" y="499110"/>
                </a:moveTo>
                <a:lnTo>
                  <a:pt x="82867" y="499110"/>
                </a:lnTo>
                <a:lnTo>
                  <a:pt x="78422" y="497839"/>
                </a:lnTo>
                <a:lnTo>
                  <a:pt x="10102938" y="497839"/>
                </a:lnTo>
                <a:lnTo>
                  <a:pt x="10098493" y="499110"/>
                </a:lnTo>
                <a:close/>
              </a:path>
            </a:pathLst>
          </a:custGeom>
          <a:solidFill>
            <a:srgbClr val="FFFFFF"/>
          </a:solidFill>
        </p:spPr>
        <p:txBody>
          <a:bodyPr wrap="square" lIns="0" tIns="0" rIns="0" bIns="0" rtlCol="0"/>
          <a:lstStyle/>
          <a:p>
            <a:endParaRPr>
              <a:solidFill>
                <a:prstClr val="black"/>
              </a:solidFill>
            </a:endParaRPr>
          </a:p>
        </p:txBody>
      </p:sp>
      <p:sp>
        <p:nvSpPr>
          <p:cNvPr id="11" name="object 11"/>
          <p:cNvSpPr/>
          <p:nvPr/>
        </p:nvSpPr>
        <p:spPr>
          <a:xfrm>
            <a:off x="786512" y="4930141"/>
            <a:ext cx="10168255" cy="486409"/>
          </a:xfrm>
          <a:custGeom>
            <a:avLst/>
            <a:gdLst/>
            <a:ahLst/>
            <a:cxnLst/>
            <a:rect l="l" t="t" r="r" b="b"/>
            <a:pathLst>
              <a:path w="10168255" h="486410">
                <a:moveTo>
                  <a:pt x="10087356" y="486156"/>
                </a:moveTo>
                <a:lnTo>
                  <a:pt x="80772" y="486156"/>
                </a:lnTo>
                <a:lnTo>
                  <a:pt x="49184" y="479936"/>
                </a:lnTo>
                <a:lnTo>
                  <a:pt x="23431" y="462638"/>
                </a:lnTo>
                <a:lnTo>
                  <a:pt x="6155" y="436906"/>
                </a:lnTo>
                <a:lnTo>
                  <a:pt x="0" y="405384"/>
                </a:lnTo>
                <a:lnTo>
                  <a:pt x="0" y="80772"/>
                </a:lnTo>
                <a:lnTo>
                  <a:pt x="6155" y="49234"/>
                </a:lnTo>
                <a:lnTo>
                  <a:pt x="23431" y="23498"/>
                </a:lnTo>
                <a:lnTo>
                  <a:pt x="49184" y="6205"/>
                </a:lnTo>
                <a:lnTo>
                  <a:pt x="80772" y="0"/>
                </a:lnTo>
                <a:lnTo>
                  <a:pt x="10087356" y="0"/>
                </a:lnTo>
                <a:lnTo>
                  <a:pt x="10118943" y="6205"/>
                </a:lnTo>
                <a:lnTo>
                  <a:pt x="10144696" y="23498"/>
                </a:lnTo>
                <a:lnTo>
                  <a:pt x="10161972" y="49234"/>
                </a:lnTo>
                <a:lnTo>
                  <a:pt x="10168128" y="80772"/>
                </a:lnTo>
                <a:lnTo>
                  <a:pt x="10168128" y="405384"/>
                </a:lnTo>
                <a:lnTo>
                  <a:pt x="10161972" y="436906"/>
                </a:lnTo>
                <a:lnTo>
                  <a:pt x="10144696" y="462638"/>
                </a:lnTo>
                <a:lnTo>
                  <a:pt x="10118943" y="479936"/>
                </a:lnTo>
                <a:lnTo>
                  <a:pt x="10087356" y="486156"/>
                </a:lnTo>
                <a:close/>
              </a:path>
            </a:pathLst>
          </a:custGeom>
          <a:solidFill>
            <a:srgbClr val="4F81BC"/>
          </a:solidFill>
        </p:spPr>
        <p:txBody>
          <a:bodyPr wrap="square" lIns="0" tIns="0" rIns="0" bIns="0" rtlCol="0"/>
          <a:lstStyle/>
          <a:p>
            <a:endParaRPr>
              <a:solidFill>
                <a:prstClr val="black"/>
              </a:solidFill>
            </a:endParaRPr>
          </a:p>
        </p:txBody>
      </p:sp>
      <p:sp>
        <p:nvSpPr>
          <p:cNvPr id="12" name="object 12"/>
          <p:cNvSpPr/>
          <p:nvPr/>
        </p:nvSpPr>
        <p:spPr>
          <a:xfrm>
            <a:off x="779894" y="4923498"/>
            <a:ext cx="10181590" cy="499109"/>
          </a:xfrm>
          <a:custGeom>
            <a:avLst/>
            <a:gdLst/>
            <a:ahLst/>
            <a:cxnLst/>
            <a:rect l="l" t="t" r="r" b="b"/>
            <a:pathLst>
              <a:path w="10181590" h="499110">
                <a:moveTo>
                  <a:pt x="10115854" y="496570"/>
                </a:moveTo>
                <a:lnTo>
                  <a:pt x="65506" y="496570"/>
                </a:lnTo>
                <a:lnTo>
                  <a:pt x="57276" y="494029"/>
                </a:lnTo>
                <a:lnTo>
                  <a:pt x="53301" y="491489"/>
                </a:lnTo>
                <a:lnTo>
                  <a:pt x="49428" y="490220"/>
                </a:lnTo>
                <a:lnTo>
                  <a:pt x="45656" y="487679"/>
                </a:lnTo>
                <a:lnTo>
                  <a:pt x="41998" y="486410"/>
                </a:lnTo>
                <a:lnTo>
                  <a:pt x="38442" y="483870"/>
                </a:lnTo>
                <a:lnTo>
                  <a:pt x="22606" y="469900"/>
                </a:lnTo>
                <a:lnTo>
                  <a:pt x="19862" y="467360"/>
                </a:lnTo>
                <a:lnTo>
                  <a:pt x="17259" y="463550"/>
                </a:lnTo>
                <a:lnTo>
                  <a:pt x="14820" y="459739"/>
                </a:lnTo>
                <a:lnTo>
                  <a:pt x="12547" y="457200"/>
                </a:lnTo>
                <a:lnTo>
                  <a:pt x="3822" y="436879"/>
                </a:lnTo>
                <a:lnTo>
                  <a:pt x="2641" y="433070"/>
                </a:lnTo>
                <a:lnTo>
                  <a:pt x="1663" y="429260"/>
                </a:lnTo>
                <a:lnTo>
                  <a:pt x="330" y="420370"/>
                </a:lnTo>
                <a:lnTo>
                  <a:pt x="0" y="415289"/>
                </a:lnTo>
                <a:lnTo>
                  <a:pt x="0" y="82550"/>
                </a:lnTo>
                <a:lnTo>
                  <a:pt x="330" y="77470"/>
                </a:lnTo>
                <a:lnTo>
                  <a:pt x="889" y="73660"/>
                </a:lnTo>
                <a:lnTo>
                  <a:pt x="1663" y="69850"/>
                </a:lnTo>
                <a:lnTo>
                  <a:pt x="2641" y="64770"/>
                </a:lnTo>
                <a:lnTo>
                  <a:pt x="19862" y="31750"/>
                </a:lnTo>
                <a:lnTo>
                  <a:pt x="22606" y="27939"/>
                </a:lnTo>
                <a:lnTo>
                  <a:pt x="25501" y="25400"/>
                </a:lnTo>
                <a:lnTo>
                  <a:pt x="28536" y="21589"/>
                </a:lnTo>
                <a:lnTo>
                  <a:pt x="31711" y="19050"/>
                </a:lnTo>
                <a:lnTo>
                  <a:pt x="35013" y="16510"/>
                </a:lnTo>
                <a:lnTo>
                  <a:pt x="38442" y="13970"/>
                </a:lnTo>
                <a:lnTo>
                  <a:pt x="41998" y="11429"/>
                </a:lnTo>
                <a:lnTo>
                  <a:pt x="45656" y="10160"/>
                </a:lnTo>
                <a:lnTo>
                  <a:pt x="49428" y="7620"/>
                </a:lnTo>
                <a:lnTo>
                  <a:pt x="57276" y="5079"/>
                </a:lnTo>
                <a:lnTo>
                  <a:pt x="65506" y="2539"/>
                </a:lnTo>
                <a:lnTo>
                  <a:pt x="74041" y="0"/>
                </a:lnTo>
                <a:lnTo>
                  <a:pt x="10107320" y="0"/>
                </a:lnTo>
                <a:lnTo>
                  <a:pt x="10115854" y="2539"/>
                </a:lnTo>
                <a:lnTo>
                  <a:pt x="10124084" y="5079"/>
                </a:lnTo>
                <a:lnTo>
                  <a:pt x="10131933" y="7620"/>
                </a:lnTo>
                <a:lnTo>
                  <a:pt x="10135704" y="10160"/>
                </a:lnTo>
                <a:lnTo>
                  <a:pt x="10139362" y="11429"/>
                </a:lnTo>
                <a:lnTo>
                  <a:pt x="10141140" y="12700"/>
                </a:lnTo>
                <a:lnTo>
                  <a:pt x="76123" y="12700"/>
                </a:lnTo>
                <a:lnTo>
                  <a:pt x="72123" y="13970"/>
                </a:lnTo>
                <a:lnTo>
                  <a:pt x="68821" y="13970"/>
                </a:lnTo>
                <a:lnTo>
                  <a:pt x="64973" y="15239"/>
                </a:lnTo>
                <a:lnTo>
                  <a:pt x="65265" y="15239"/>
                </a:lnTo>
                <a:lnTo>
                  <a:pt x="61506" y="16510"/>
                </a:lnTo>
                <a:lnTo>
                  <a:pt x="61798" y="16510"/>
                </a:lnTo>
                <a:lnTo>
                  <a:pt x="58115" y="17779"/>
                </a:lnTo>
                <a:lnTo>
                  <a:pt x="58394" y="17779"/>
                </a:lnTo>
                <a:lnTo>
                  <a:pt x="54800" y="19050"/>
                </a:lnTo>
                <a:lnTo>
                  <a:pt x="55079" y="19050"/>
                </a:lnTo>
                <a:lnTo>
                  <a:pt x="51587" y="21589"/>
                </a:lnTo>
                <a:lnTo>
                  <a:pt x="51854" y="21589"/>
                </a:lnTo>
                <a:lnTo>
                  <a:pt x="48463" y="22860"/>
                </a:lnTo>
                <a:lnTo>
                  <a:pt x="48717" y="22860"/>
                </a:lnTo>
                <a:lnTo>
                  <a:pt x="47072" y="24129"/>
                </a:lnTo>
                <a:lnTo>
                  <a:pt x="45681" y="24129"/>
                </a:lnTo>
                <a:lnTo>
                  <a:pt x="42506" y="26670"/>
                </a:lnTo>
                <a:lnTo>
                  <a:pt x="42748" y="26670"/>
                </a:lnTo>
                <a:lnTo>
                  <a:pt x="39674" y="29210"/>
                </a:lnTo>
                <a:lnTo>
                  <a:pt x="39916" y="29210"/>
                </a:lnTo>
                <a:lnTo>
                  <a:pt x="36969" y="31750"/>
                </a:lnTo>
                <a:lnTo>
                  <a:pt x="37198" y="31750"/>
                </a:lnTo>
                <a:lnTo>
                  <a:pt x="34378" y="34289"/>
                </a:lnTo>
                <a:lnTo>
                  <a:pt x="34594" y="34289"/>
                </a:lnTo>
                <a:lnTo>
                  <a:pt x="31902" y="36829"/>
                </a:lnTo>
                <a:lnTo>
                  <a:pt x="32105" y="36829"/>
                </a:lnTo>
                <a:lnTo>
                  <a:pt x="29565" y="39370"/>
                </a:lnTo>
                <a:lnTo>
                  <a:pt x="29756" y="39370"/>
                </a:lnTo>
                <a:lnTo>
                  <a:pt x="27343" y="41910"/>
                </a:lnTo>
                <a:lnTo>
                  <a:pt x="27520" y="41910"/>
                </a:lnTo>
                <a:lnTo>
                  <a:pt x="26013" y="44450"/>
                </a:lnTo>
                <a:lnTo>
                  <a:pt x="25438" y="44450"/>
                </a:lnTo>
                <a:lnTo>
                  <a:pt x="23329" y="48260"/>
                </a:lnTo>
                <a:lnTo>
                  <a:pt x="23482" y="48260"/>
                </a:lnTo>
                <a:lnTo>
                  <a:pt x="21526" y="50800"/>
                </a:lnTo>
                <a:lnTo>
                  <a:pt x="21678" y="50800"/>
                </a:lnTo>
                <a:lnTo>
                  <a:pt x="19888" y="54610"/>
                </a:lnTo>
                <a:lnTo>
                  <a:pt x="18939" y="57150"/>
                </a:lnTo>
                <a:lnTo>
                  <a:pt x="18516" y="57150"/>
                </a:lnTo>
                <a:lnTo>
                  <a:pt x="17068" y="60960"/>
                </a:lnTo>
                <a:lnTo>
                  <a:pt x="15900" y="64770"/>
                </a:lnTo>
                <a:lnTo>
                  <a:pt x="14897" y="68579"/>
                </a:lnTo>
                <a:lnTo>
                  <a:pt x="14372" y="71120"/>
                </a:lnTo>
                <a:lnTo>
                  <a:pt x="14135" y="71120"/>
                </a:lnTo>
                <a:lnTo>
                  <a:pt x="13601" y="74929"/>
                </a:lnTo>
                <a:lnTo>
                  <a:pt x="13474" y="74929"/>
                </a:lnTo>
                <a:lnTo>
                  <a:pt x="12954" y="78739"/>
                </a:lnTo>
                <a:lnTo>
                  <a:pt x="12674" y="82550"/>
                </a:lnTo>
                <a:lnTo>
                  <a:pt x="12674" y="415289"/>
                </a:lnTo>
                <a:lnTo>
                  <a:pt x="12992" y="419100"/>
                </a:lnTo>
                <a:lnTo>
                  <a:pt x="13474" y="422910"/>
                </a:lnTo>
                <a:lnTo>
                  <a:pt x="14135" y="426720"/>
                </a:lnTo>
                <a:lnTo>
                  <a:pt x="14973" y="430529"/>
                </a:lnTo>
                <a:lnTo>
                  <a:pt x="15261" y="430529"/>
                </a:lnTo>
                <a:lnTo>
                  <a:pt x="15989" y="433070"/>
                </a:lnTo>
                <a:lnTo>
                  <a:pt x="17170" y="436879"/>
                </a:lnTo>
                <a:lnTo>
                  <a:pt x="18516" y="440689"/>
                </a:lnTo>
                <a:lnTo>
                  <a:pt x="20015" y="444500"/>
                </a:lnTo>
                <a:lnTo>
                  <a:pt x="20485" y="444500"/>
                </a:lnTo>
                <a:lnTo>
                  <a:pt x="21678" y="447039"/>
                </a:lnTo>
                <a:lnTo>
                  <a:pt x="21526" y="447039"/>
                </a:lnTo>
                <a:lnTo>
                  <a:pt x="23482" y="450850"/>
                </a:lnTo>
                <a:lnTo>
                  <a:pt x="24032" y="450850"/>
                </a:lnTo>
                <a:lnTo>
                  <a:pt x="25438" y="453389"/>
                </a:lnTo>
                <a:lnTo>
                  <a:pt x="25260" y="453389"/>
                </a:lnTo>
                <a:lnTo>
                  <a:pt x="27520" y="455929"/>
                </a:lnTo>
                <a:lnTo>
                  <a:pt x="27343" y="455929"/>
                </a:lnTo>
                <a:lnTo>
                  <a:pt x="29756" y="458470"/>
                </a:lnTo>
                <a:lnTo>
                  <a:pt x="29565" y="458470"/>
                </a:lnTo>
                <a:lnTo>
                  <a:pt x="32105" y="462279"/>
                </a:lnTo>
                <a:lnTo>
                  <a:pt x="32799" y="462279"/>
                </a:lnTo>
                <a:lnTo>
                  <a:pt x="34594" y="464820"/>
                </a:lnTo>
                <a:lnTo>
                  <a:pt x="35318" y="464820"/>
                </a:lnTo>
                <a:lnTo>
                  <a:pt x="37198" y="467360"/>
                </a:lnTo>
                <a:lnTo>
                  <a:pt x="38442" y="467360"/>
                </a:lnTo>
                <a:lnTo>
                  <a:pt x="39916" y="468629"/>
                </a:lnTo>
                <a:lnTo>
                  <a:pt x="39674" y="468629"/>
                </a:lnTo>
                <a:lnTo>
                  <a:pt x="42748" y="471170"/>
                </a:lnTo>
                <a:lnTo>
                  <a:pt x="42506" y="471170"/>
                </a:lnTo>
                <a:lnTo>
                  <a:pt x="45681" y="473710"/>
                </a:lnTo>
                <a:lnTo>
                  <a:pt x="45427" y="473710"/>
                </a:lnTo>
                <a:lnTo>
                  <a:pt x="48717" y="474979"/>
                </a:lnTo>
                <a:lnTo>
                  <a:pt x="48463" y="474979"/>
                </a:lnTo>
                <a:lnTo>
                  <a:pt x="51854" y="477520"/>
                </a:lnTo>
                <a:lnTo>
                  <a:pt x="51587" y="477520"/>
                </a:lnTo>
                <a:lnTo>
                  <a:pt x="55079" y="478789"/>
                </a:lnTo>
                <a:lnTo>
                  <a:pt x="54800" y="478789"/>
                </a:lnTo>
                <a:lnTo>
                  <a:pt x="58394" y="480060"/>
                </a:lnTo>
                <a:lnTo>
                  <a:pt x="58115" y="480060"/>
                </a:lnTo>
                <a:lnTo>
                  <a:pt x="61798" y="481329"/>
                </a:lnTo>
                <a:lnTo>
                  <a:pt x="61506" y="481329"/>
                </a:lnTo>
                <a:lnTo>
                  <a:pt x="65265" y="482600"/>
                </a:lnTo>
                <a:lnTo>
                  <a:pt x="64973" y="482600"/>
                </a:lnTo>
                <a:lnTo>
                  <a:pt x="68821" y="483870"/>
                </a:lnTo>
                <a:lnTo>
                  <a:pt x="68516" y="483870"/>
                </a:lnTo>
                <a:lnTo>
                  <a:pt x="72440" y="485139"/>
                </a:lnTo>
                <a:lnTo>
                  <a:pt x="79540" y="485139"/>
                </a:lnTo>
                <a:lnTo>
                  <a:pt x="83667" y="486410"/>
                </a:lnTo>
                <a:lnTo>
                  <a:pt x="10139362" y="486410"/>
                </a:lnTo>
                <a:lnTo>
                  <a:pt x="10135704" y="487679"/>
                </a:lnTo>
                <a:lnTo>
                  <a:pt x="10131933" y="490220"/>
                </a:lnTo>
                <a:lnTo>
                  <a:pt x="10128059" y="491489"/>
                </a:lnTo>
                <a:lnTo>
                  <a:pt x="10124084" y="494029"/>
                </a:lnTo>
                <a:lnTo>
                  <a:pt x="10115854" y="496570"/>
                </a:lnTo>
                <a:close/>
              </a:path>
              <a:path w="10181590" h="499110">
                <a:moveTo>
                  <a:pt x="10135933" y="25400"/>
                </a:moveTo>
                <a:lnTo>
                  <a:pt x="10132644" y="22860"/>
                </a:lnTo>
                <a:lnTo>
                  <a:pt x="10132898" y="22860"/>
                </a:lnTo>
                <a:lnTo>
                  <a:pt x="10129507" y="21589"/>
                </a:lnTo>
                <a:lnTo>
                  <a:pt x="10129774" y="21589"/>
                </a:lnTo>
                <a:lnTo>
                  <a:pt x="10126281" y="19050"/>
                </a:lnTo>
                <a:lnTo>
                  <a:pt x="10126560" y="19050"/>
                </a:lnTo>
                <a:lnTo>
                  <a:pt x="10122966" y="17779"/>
                </a:lnTo>
                <a:lnTo>
                  <a:pt x="10123246" y="17779"/>
                </a:lnTo>
                <a:lnTo>
                  <a:pt x="10119563" y="16510"/>
                </a:lnTo>
                <a:lnTo>
                  <a:pt x="10119855" y="16510"/>
                </a:lnTo>
                <a:lnTo>
                  <a:pt x="10116096" y="15239"/>
                </a:lnTo>
                <a:lnTo>
                  <a:pt x="10116388" y="15239"/>
                </a:lnTo>
                <a:lnTo>
                  <a:pt x="10112540" y="13970"/>
                </a:lnTo>
                <a:lnTo>
                  <a:pt x="10109238" y="13970"/>
                </a:lnTo>
                <a:lnTo>
                  <a:pt x="10105237" y="12700"/>
                </a:lnTo>
                <a:lnTo>
                  <a:pt x="10141140" y="12700"/>
                </a:lnTo>
                <a:lnTo>
                  <a:pt x="10142918" y="13970"/>
                </a:lnTo>
                <a:lnTo>
                  <a:pt x="10146347" y="16510"/>
                </a:lnTo>
                <a:lnTo>
                  <a:pt x="10149649" y="19050"/>
                </a:lnTo>
                <a:lnTo>
                  <a:pt x="10152824" y="21589"/>
                </a:lnTo>
                <a:lnTo>
                  <a:pt x="10154848" y="24129"/>
                </a:lnTo>
                <a:lnTo>
                  <a:pt x="10135679" y="24129"/>
                </a:lnTo>
                <a:lnTo>
                  <a:pt x="10135933" y="25400"/>
                </a:lnTo>
                <a:close/>
              </a:path>
              <a:path w="10181590" h="499110">
                <a:moveTo>
                  <a:pt x="45427" y="25400"/>
                </a:moveTo>
                <a:lnTo>
                  <a:pt x="45681" y="24129"/>
                </a:lnTo>
                <a:lnTo>
                  <a:pt x="47072" y="24129"/>
                </a:lnTo>
                <a:lnTo>
                  <a:pt x="45427" y="25400"/>
                </a:lnTo>
                <a:close/>
              </a:path>
              <a:path w="10181590" h="499110">
                <a:moveTo>
                  <a:pt x="10156101" y="45720"/>
                </a:moveTo>
                <a:lnTo>
                  <a:pt x="10153827" y="41910"/>
                </a:lnTo>
                <a:lnTo>
                  <a:pt x="10154018" y="41910"/>
                </a:lnTo>
                <a:lnTo>
                  <a:pt x="10151605" y="39370"/>
                </a:lnTo>
                <a:lnTo>
                  <a:pt x="10151795" y="39370"/>
                </a:lnTo>
                <a:lnTo>
                  <a:pt x="10149255" y="36829"/>
                </a:lnTo>
                <a:lnTo>
                  <a:pt x="10149459" y="36829"/>
                </a:lnTo>
                <a:lnTo>
                  <a:pt x="10146766" y="34289"/>
                </a:lnTo>
                <a:lnTo>
                  <a:pt x="10146982" y="34289"/>
                </a:lnTo>
                <a:lnTo>
                  <a:pt x="10144163" y="31750"/>
                </a:lnTo>
                <a:lnTo>
                  <a:pt x="10144391" y="31750"/>
                </a:lnTo>
                <a:lnTo>
                  <a:pt x="10141445" y="29210"/>
                </a:lnTo>
                <a:lnTo>
                  <a:pt x="10141686" y="29210"/>
                </a:lnTo>
                <a:lnTo>
                  <a:pt x="10138613" y="26670"/>
                </a:lnTo>
                <a:lnTo>
                  <a:pt x="10138854" y="26670"/>
                </a:lnTo>
                <a:lnTo>
                  <a:pt x="10135679" y="24129"/>
                </a:lnTo>
                <a:lnTo>
                  <a:pt x="10154848" y="24129"/>
                </a:lnTo>
                <a:lnTo>
                  <a:pt x="10155859" y="25400"/>
                </a:lnTo>
                <a:lnTo>
                  <a:pt x="10158755" y="27939"/>
                </a:lnTo>
                <a:lnTo>
                  <a:pt x="10161498" y="31750"/>
                </a:lnTo>
                <a:lnTo>
                  <a:pt x="10164102" y="34289"/>
                </a:lnTo>
                <a:lnTo>
                  <a:pt x="10166527" y="38100"/>
                </a:lnTo>
                <a:lnTo>
                  <a:pt x="10168813" y="41910"/>
                </a:lnTo>
                <a:lnTo>
                  <a:pt x="10170210" y="44450"/>
                </a:lnTo>
                <a:lnTo>
                  <a:pt x="10155923" y="44450"/>
                </a:lnTo>
                <a:lnTo>
                  <a:pt x="10156101" y="45720"/>
                </a:lnTo>
                <a:close/>
              </a:path>
              <a:path w="10181590" h="499110">
                <a:moveTo>
                  <a:pt x="25260" y="45720"/>
                </a:moveTo>
                <a:lnTo>
                  <a:pt x="25438" y="44450"/>
                </a:lnTo>
                <a:lnTo>
                  <a:pt x="26013" y="44450"/>
                </a:lnTo>
                <a:lnTo>
                  <a:pt x="25260" y="45720"/>
                </a:lnTo>
                <a:close/>
              </a:path>
              <a:path w="10181590" h="499110">
                <a:moveTo>
                  <a:pt x="10162959" y="58420"/>
                </a:moveTo>
                <a:lnTo>
                  <a:pt x="10161333" y="54610"/>
                </a:lnTo>
                <a:lnTo>
                  <a:pt x="10161473" y="54610"/>
                </a:lnTo>
                <a:lnTo>
                  <a:pt x="10159682" y="50800"/>
                </a:lnTo>
                <a:lnTo>
                  <a:pt x="10159834" y="50800"/>
                </a:lnTo>
                <a:lnTo>
                  <a:pt x="10157879" y="48260"/>
                </a:lnTo>
                <a:lnTo>
                  <a:pt x="10158031" y="48260"/>
                </a:lnTo>
                <a:lnTo>
                  <a:pt x="10155923" y="44450"/>
                </a:lnTo>
                <a:lnTo>
                  <a:pt x="10170210" y="44450"/>
                </a:lnTo>
                <a:lnTo>
                  <a:pt x="10170909" y="45720"/>
                </a:lnTo>
                <a:lnTo>
                  <a:pt x="10172852" y="49529"/>
                </a:lnTo>
                <a:lnTo>
                  <a:pt x="10174605" y="53339"/>
                </a:lnTo>
                <a:lnTo>
                  <a:pt x="10176167" y="57150"/>
                </a:lnTo>
                <a:lnTo>
                  <a:pt x="10162844" y="57150"/>
                </a:lnTo>
                <a:lnTo>
                  <a:pt x="10162959" y="58420"/>
                </a:lnTo>
                <a:close/>
              </a:path>
              <a:path w="10181590" h="499110">
                <a:moveTo>
                  <a:pt x="18402" y="58420"/>
                </a:moveTo>
                <a:lnTo>
                  <a:pt x="18516" y="57150"/>
                </a:lnTo>
                <a:lnTo>
                  <a:pt x="18939" y="57150"/>
                </a:lnTo>
                <a:lnTo>
                  <a:pt x="18402" y="58420"/>
                </a:lnTo>
                <a:close/>
              </a:path>
              <a:path w="10181590" h="499110">
                <a:moveTo>
                  <a:pt x="10167289" y="72389"/>
                </a:moveTo>
                <a:lnTo>
                  <a:pt x="10166388" y="68579"/>
                </a:lnTo>
                <a:lnTo>
                  <a:pt x="10165372" y="64770"/>
                </a:lnTo>
                <a:lnTo>
                  <a:pt x="10164191" y="60960"/>
                </a:lnTo>
                <a:lnTo>
                  <a:pt x="10162844" y="57150"/>
                </a:lnTo>
                <a:lnTo>
                  <a:pt x="10176167" y="57150"/>
                </a:lnTo>
                <a:lnTo>
                  <a:pt x="10177538" y="60960"/>
                </a:lnTo>
                <a:lnTo>
                  <a:pt x="10178719" y="64770"/>
                </a:lnTo>
                <a:lnTo>
                  <a:pt x="10179955" y="71120"/>
                </a:lnTo>
                <a:lnTo>
                  <a:pt x="10167226" y="71120"/>
                </a:lnTo>
                <a:lnTo>
                  <a:pt x="10167289" y="72389"/>
                </a:lnTo>
                <a:close/>
              </a:path>
              <a:path w="10181590" h="499110">
                <a:moveTo>
                  <a:pt x="14071" y="72389"/>
                </a:moveTo>
                <a:lnTo>
                  <a:pt x="14135" y="71120"/>
                </a:lnTo>
                <a:lnTo>
                  <a:pt x="14372" y="71120"/>
                </a:lnTo>
                <a:lnTo>
                  <a:pt x="14071" y="72389"/>
                </a:lnTo>
                <a:close/>
              </a:path>
              <a:path w="10181590" h="499110">
                <a:moveTo>
                  <a:pt x="10179371" y="430529"/>
                </a:moveTo>
                <a:lnTo>
                  <a:pt x="10166388" y="430529"/>
                </a:lnTo>
                <a:lnTo>
                  <a:pt x="10167289" y="426720"/>
                </a:lnTo>
                <a:lnTo>
                  <a:pt x="10167937" y="422910"/>
                </a:lnTo>
                <a:lnTo>
                  <a:pt x="10168407" y="419100"/>
                </a:lnTo>
                <a:lnTo>
                  <a:pt x="10168686" y="415289"/>
                </a:lnTo>
                <a:lnTo>
                  <a:pt x="10168674" y="82550"/>
                </a:lnTo>
                <a:lnTo>
                  <a:pt x="10168369" y="78739"/>
                </a:lnTo>
                <a:lnTo>
                  <a:pt x="10167886" y="74929"/>
                </a:lnTo>
                <a:lnTo>
                  <a:pt x="10167226" y="71120"/>
                </a:lnTo>
                <a:lnTo>
                  <a:pt x="10179955" y="71120"/>
                </a:lnTo>
                <a:lnTo>
                  <a:pt x="10180472" y="73660"/>
                </a:lnTo>
                <a:lnTo>
                  <a:pt x="10181031" y="77470"/>
                </a:lnTo>
                <a:lnTo>
                  <a:pt x="10181361" y="82550"/>
                </a:lnTo>
                <a:lnTo>
                  <a:pt x="10181361" y="415289"/>
                </a:lnTo>
                <a:lnTo>
                  <a:pt x="10181031" y="420370"/>
                </a:lnTo>
                <a:lnTo>
                  <a:pt x="10179697" y="429260"/>
                </a:lnTo>
                <a:lnTo>
                  <a:pt x="10179371" y="430529"/>
                </a:lnTo>
                <a:close/>
              </a:path>
              <a:path w="10181590" h="499110">
                <a:moveTo>
                  <a:pt x="13423" y="76200"/>
                </a:moveTo>
                <a:lnTo>
                  <a:pt x="13474" y="74929"/>
                </a:lnTo>
                <a:lnTo>
                  <a:pt x="13601" y="74929"/>
                </a:lnTo>
                <a:lnTo>
                  <a:pt x="13423" y="76200"/>
                </a:lnTo>
                <a:close/>
              </a:path>
              <a:path w="10181590" h="499110">
                <a:moveTo>
                  <a:pt x="10167937" y="76200"/>
                </a:moveTo>
                <a:lnTo>
                  <a:pt x="10167759" y="74929"/>
                </a:lnTo>
                <a:lnTo>
                  <a:pt x="10167937" y="76200"/>
                </a:lnTo>
                <a:close/>
              </a:path>
              <a:path w="10181590" h="499110">
                <a:moveTo>
                  <a:pt x="15261" y="430529"/>
                </a:moveTo>
                <a:lnTo>
                  <a:pt x="14973" y="430529"/>
                </a:lnTo>
                <a:lnTo>
                  <a:pt x="14897" y="429260"/>
                </a:lnTo>
                <a:lnTo>
                  <a:pt x="15261" y="430529"/>
                </a:lnTo>
                <a:close/>
              </a:path>
              <a:path w="10181590" h="499110">
                <a:moveTo>
                  <a:pt x="10175125" y="444500"/>
                </a:moveTo>
                <a:lnTo>
                  <a:pt x="10161333" y="444500"/>
                </a:lnTo>
                <a:lnTo>
                  <a:pt x="10162959" y="440689"/>
                </a:lnTo>
                <a:lnTo>
                  <a:pt x="10164292" y="436879"/>
                </a:lnTo>
                <a:lnTo>
                  <a:pt x="10165461" y="433070"/>
                </a:lnTo>
                <a:lnTo>
                  <a:pt x="10166464" y="429260"/>
                </a:lnTo>
                <a:lnTo>
                  <a:pt x="10166388" y="430529"/>
                </a:lnTo>
                <a:lnTo>
                  <a:pt x="10179371" y="430529"/>
                </a:lnTo>
                <a:lnTo>
                  <a:pt x="10178719" y="433070"/>
                </a:lnTo>
                <a:lnTo>
                  <a:pt x="10177538" y="436879"/>
                </a:lnTo>
                <a:lnTo>
                  <a:pt x="10176167" y="441960"/>
                </a:lnTo>
                <a:lnTo>
                  <a:pt x="10175125" y="444500"/>
                </a:lnTo>
                <a:close/>
              </a:path>
              <a:path w="10181590" h="499110">
                <a:moveTo>
                  <a:pt x="20485" y="444500"/>
                </a:moveTo>
                <a:lnTo>
                  <a:pt x="20015" y="444500"/>
                </a:lnTo>
                <a:lnTo>
                  <a:pt x="19888" y="443229"/>
                </a:lnTo>
                <a:lnTo>
                  <a:pt x="20485" y="444500"/>
                </a:lnTo>
                <a:close/>
              </a:path>
              <a:path w="10181590" h="499110">
                <a:moveTo>
                  <a:pt x="10172204" y="450850"/>
                </a:moveTo>
                <a:lnTo>
                  <a:pt x="10157879" y="450850"/>
                </a:lnTo>
                <a:lnTo>
                  <a:pt x="10159834" y="447039"/>
                </a:lnTo>
                <a:lnTo>
                  <a:pt x="10159682" y="447039"/>
                </a:lnTo>
                <a:lnTo>
                  <a:pt x="10161473" y="443229"/>
                </a:lnTo>
                <a:lnTo>
                  <a:pt x="10161333" y="444500"/>
                </a:lnTo>
                <a:lnTo>
                  <a:pt x="10175125" y="444500"/>
                </a:lnTo>
                <a:lnTo>
                  <a:pt x="10174605" y="445770"/>
                </a:lnTo>
                <a:lnTo>
                  <a:pt x="10172852" y="449579"/>
                </a:lnTo>
                <a:lnTo>
                  <a:pt x="10172204" y="450850"/>
                </a:lnTo>
                <a:close/>
              </a:path>
              <a:path w="10181590" h="499110">
                <a:moveTo>
                  <a:pt x="24032" y="450850"/>
                </a:moveTo>
                <a:lnTo>
                  <a:pt x="23482" y="450850"/>
                </a:lnTo>
                <a:lnTo>
                  <a:pt x="23329" y="449579"/>
                </a:lnTo>
                <a:lnTo>
                  <a:pt x="24032" y="450850"/>
                </a:lnTo>
                <a:close/>
              </a:path>
              <a:path w="10181590" h="499110">
                <a:moveTo>
                  <a:pt x="10164910" y="462279"/>
                </a:moveTo>
                <a:lnTo>
                  <a:pt x="10149255" y="462279"/>
                </a:lnTo>
                <a:lnTo>
                  <a:pt x="10151795" y="458470"/>
                </a:lnTo>
                <a:lnTo>
                  <a:pt x="10151605" y="458470"/>
                </a:lnTo>
                <a:lnTo>
                  <a:pt x="10154018" y="455929"/>
                </a:lnTo>
                <a:lnTo>
                  <a:pt x="10153827" y="455929"/>
                </a:lnTo>
                <a:lnTo>
                  <a:pt x="10156101" y="453389"/>
                </a:lnTo>
                <a:lnTo>
                  <a:pt x="10155923" y="453389"/>
                </a:lnTo>
                <a:lnTo>
                  <a:pt x="10158031" y="449579"/>
                </a:lnTo>
                <a:lnTo>
                  <a:pt x="10157879" y="450850"/>
                </a:lnTo>
                <a:lnTo>
                  <a:pt x="10172204" y="450850"/>
                </a:lnTo>
                <a:lnTo>
                  <a:pt x="10170909" y="453389"/>
                </a:lnTo>
                <a:lnTo>
                  <a:pt x="10168813" y="457200"/>
                </a:lnTo>
                <a:lnTo>
                  <a:pt x="10166527" y="459739"/>
                </a:lnTo>
                <a:lnTo>
                  <a:pt x="10164910" y="462279"/>
                </a:lnTo>
                <a:close/>
              </a:path>
              <a:path w="10181590" h="499110">
                <a:moveTo>
                  <a:pt x="32799" y="462279"/>
                </a:moveTo>
                <a:lnTo>
                  <a:pt x="32105" y="462279"/>
                </a:lnTo>
                <a:lnTo>
                  <a:pt x="31902" y="461010"/>
                </a:lnTo>
                <a:lnTo>
                  <a:pt x="32799" y="462279"/>
                </a:lnTo>
                <a:close/>
              </a:path>
              <a:path w="10181590" h="499110">
                <a:moveTo>
                  <a:pt x="10163234" y="464820"/>
                </a:moveTo>
                <a:lnTo>
                  <a:pt x="10146766" y="464820"/>
                </a:lnTo>
                <a:lnTo>
                  <a:pt x="10149459" y="461010"/>
                </a:lnTo>
                <a:lnTo>
                  <a:pt x="10149255" y="462279"/>
                </a:lnTo>
                <a:lnTo>
                  <a:pt x="10164910" y="462279"/>
                </a:lnTo>
                <a:lnTo>
                  <a:pt x="10164102" y="463550"/>
                </a:lnTo>
                <a:lnTo>
                  <a:pt x="10163234" y="464820"/>
                </a:lnTo>
                <a:close/>
              </a:path>
              <a:path w="10181590" h="499110">
                <a:moveTo>
                  <a:pt x="35318" y="464820"/>
                </a:moveTo>
                <a:lnTo>
                  <a:pt x="34594" y="464820"/>
                </a:lnTo>
                <a:lnTo>
                  <a:pt x="34378" y="463550"/>
                </a:lnTo>
                <a:lnTo>
                  <a:pt x="35318" y="464820"/>
                </a:lnTo>
                <a:close/>
              </a:path>
              <a:path w="10181590" h="499110">
                <a:moveTo>
                  <a:pt x="10161498" y="467360"/>
                </a:moveTo>
                <a:lnTo>
                  <a:pt x="10144163" y="467360"/>
                </a:lnTo>
                <a:lnTo>
                  <a:pt x="10146982" y="463550"/>
                </a:lnTo>
                <a:lnTo>
                  <a:pt x="10146766" y="464820"/>
                </a:lnTo>
                <a:lnTo>
                  <a:pt x="10163234" y="464820"/>
                </a:lnTo>
                <a:lnTo>
                  <a:pt x="10161498" y="467360"/>
                </a:lnTo>
                <a:close/>
              </a:path>
              <a:path w="10181590" h="499110">
                <a:moveTo>
                  <a:pt x="38442" y="467360"/>
                </a:moveTo>
                <a:lnTo>
                  <a:pt x="37198" y="467360"/>
                </a:lnTo>
                <a:lnTo>
                  <a:pt x="36969" y="466089"/>
                </a:lnTo>
                <a:lnTo>
                  <a:pt x="38442" y="467360"/>
                </a:lnTo>
                <a:close/>
              </a:path>
              <a:path w="10181590" h="499110">
                <a:moveTo>
                  <a:pt x="10139362" y="486410"/>
                </a:moveTo>
                <a:lnTo>
                  <a:pt x="10097693" y="486410"/>
                </a:lnTo>
                <a:lnTo>
                  <a:pt x="10101821" y="485139"/>
                </a:lnTo>
                <a:lnTo>
                  <a:pt x="10108920" y="485139"/>
                </a:lnTo>
                <a:lnTo>
                  <a:pt x="10112844" y="483870"/>
                </a:lnTo>
                <a:lnTo>
                  <a:pt x="10112540" y="483870"/>
                </a:lnTo>
                <a:lnTo>
                  <a:pt x="10116388" y="482600"/>
                </a:lnTo>
                <a:lnTo>
                  <a:pt x="10116096" y="482600"/>
                </a:lnTo>
                <a:lnTo>
                  <a:pt x="10119855" y="481329"/>
                </a:lnTo>
                <a:lnTo>
                  <a:pt x="10119563" y="481329"/>
                </a:lnTo>
                <a:lnTo>
                  <a:pt x="10123246" y="480060"/>
                </a:lnTo>
                <a:lnTo>
                  <a:pt x="10122966" y="480060"/>
                </a:lnTo>
                <a:lnTo>
                  <a:pt x="10126560" y="478789"/>
                </a:lnTo>
                <a:lnTo>
                  <a:pt x="10126281" y="478789"/>
                </a:lnTo>
                <a:lnTo>
                  <a:pt x="10129774" y="477520"/>
                </a:lnTo>
                <a:lnTo>
                  <a:pt x="10129507" y="477520"/>
                </a:lnTo>
                <a:lnTo>
                  <a:pt x="10132898" y="474979"/>
                </a:lnTo>
                <a:lnTo>
                  <a:pt x="10132644" y="474979"/>
                </a:lnTo>
                <a:lnTo>
                  <a:pt x="10135933" y="473710"/>
                </a:lnTo>
                <a:lnTo>
                  <a:pt x="10135679" y="473710"/>
                </a:lnTo>
                <a:lnTo>
                  <a:pt x="10138854" y="471170"/>
                </a:lnTo>
                <a:lnTo>
                  <a:pt x="10138613" y="471170"/>
                </a:lnTo>
                <a:lnTo>
                  <a:pt x="10141686" y="468629"/>
                </a:lnTo>
                <a:lnTo>
                  <a:pt x="10141445" y="468629"/>
                </a:lnTo>
                <a:lnTo>
                  <a:pt x="10144391" y="466089"/>
                </a:lnTo>
                <a:lnTo>
                  <a:pt x="10144163" y="467360"/>
                </a:lnTo>
                <a:lnTo>
                  <a:pt x="10161498" y="467360"/>
                </a:lnTo>
                <a:lnTo>
                  <a:pt x="10158755" y="469900"/>
                </a:lnTo>
                <a:lnTo>
                  <a:pt x="10155859" y="473710"/>
                </a:lnTo>
                <a:lnTo>
                  <a:pt x="10152824" y="476250"/>
                </a:lnTo>
                <a:lnTo>
                  <a:pt x="10149649" y="478789"/>
                </a:lnTo>
                <a:lnTo>
                  <a:pt x="10146347" y="481329"/>
                </a:lnTo>
                <a:lnTo>
                  <a:pt x="10142918" y="483870"/>
                </a:lnTo>
                <a:lnTo>
                  <a:pt x="10139362" y="486410"/>
                </a:lnTo>
                <a:close/>
              </a:path>
              <a:path w="10181590" h="499110">
                <a:moveTo>
                  <a:pt x="10107320" y="497839"/>
                </a:moveTo>
                <a:lnTo>
                  <a:pt x="74041" y="497839"/>
                </a:lnTo>
                <a:lnTo>
                  <a:pt x="69735" y="496570"/>
                </a:lnTo>
                <a:lnTo>
                  <a:pt x="10111625" y="496570"/>
                </a:lnTo>
                <a:lnTo>
                  <a:pt x="10107320" y="497839"/>
                </a:lnTo>
                <a:close/>
              </a:path>
              <a:path w="10181590" h="499110">
                <a:moveTo>
                  <a:pt x="10098493" y="499110"/>
                </a:moveTo>
                <a:lnTo>
                  <a:pt x="82867" y="499110"/>
                </a:lnTo>
                <a:lnTo>
                  <a:pt x="78422" y="497839"/>
                </a:lnTo>
                <a:lnTo>
                  <a:pt x="10102938" y="497839"/>
                </a:lnTo>
                <a:lnTo>
                  <a:pt x="10098493" y="499110"/>
                </a:lnTo>
                <a:close/>
              </a:path>
            </a:pathLst>
          </a:custGeom>
          <a:solidFill>
            <a:srgbClr val="FFFFFF"/>
          </a:solidFill>
        </p:spPr>
        <p:txBody>
          <a:bodyPr wrap="square" lIns="0" tIns="0" rIns="0" bIns="0" rtlCol="0"/>
          <a:lstStyle/>
          <a:p>
            <a:endParaRPr>
              <a:solidFill>
                <a:prstClr val="black"/>
              </a:solidFill>
            </a:endParaRPr>
          </a:p>
        </p:txBody>
      </p:sp>
      <p:sp>
        <p:nvSpPr>
          <p:cNvPr id="13" name="object 13"/>
          <p:cNvSpPr/>
          <p:nvPr/>
        </p:nvSpPr>
        <p:spPr>
          <a:xfrm>
            <a:off x="786512" y="5847589"/>
            <a:ext cx="10168255" cy="486409"/>
          </a:xfrm>
          <a:custGeom>
            <a:avLst/>
            <a:gdLst/>
            <a:ahLst/>
            <a:cxnLst/>
            <a:rect l="l" t="t" r="r" b="b"/>
            <a:pathLst>
              <a:path w="10168255" h="486410">
                <a:moveTo>
                  <a:pt x="10087356" y="486156"/>
                </a:moveTo>
                <a:lnTo>
                  <a:pt x="80772" y="486156"/>
                </a:lnTo>
                <a:lnTo>
                  <a:pt x="49184" y="479843"/>
                </a:lnTo>
                <a:lnTo>
                  <a:pt x="23431" y="462514"/>
                </a:lnTo>
                <a:lnTo>
                  <a:pt x="6155" y="436814"/>
                </a:lnTo>
                <a:lnTo>
                  <a:pt x="0" y="405384"/>
                </a:lnTo>
                <a:lnTo>
                  <a:pt x="0" y="80772"/>
                </a:lnTo>
                <a:lnTo>
                  <a:pt x="6155" y="49136"/>
                </a:lnTo>
                <a:lnTo>
                  <a:pt x="23431" y="23369"/>
                </a:lnTo>
                <a:lnTo>
                  <a:pt x="49184" y="6110"/>
                </a:lnTo>
                <a:lnTo>
                  <a:pt x="80772" y="0"/>
                </a:lnTo>
                <a:lnTo>
                  <a:pt x="10087356" y="0"/>
                </a:lnTo>
                <a:lnTo>
                  <a:pt x="10118943" y="6110"/>
                </a:lnTo>
                <a:lnTo>
                  <a:pt x="10144696" y="23369"/>
                </a:lnTo>
                <a:lnTo>
                  <a:pt x="10161972" y="49136"/>
                </a:lnTo>
                <a:lnTo>
                  <a:pt x="10168128" y="80772"/>
                </a:lnTo>
                <a:lnTo>
                  <a:pt x="10168128" y="405384"/>
                </a:lnTo>
                <a:lnTo>
                  <a:pt x="10161972" y="436814"/>
                </a:lnTo>
                <a:lnTo>
                  <a:pt x="10144696" y="462514"/>
                </a:lnTo>
                <a:lnTo>
                  <a:pt x="10118943" y="479843"/>
                </a:lnTo>
                <a:lnTo>
                  <a:pt x="10087356" y="486156"/>
                </a:lnTo>
                <a:close/>
              </a:path>
            </a:pathLst>
          </a:custGeom>
          <a:solidFill>
            <a:srgbClr val="4F81BC"/>
          </a:solidFill>
        </p:spPr>
        <p:txBody>
          <a:bodyPr wrap="square" lIns="0" tIns="0" rIns="0" bIns="0" rtlCol="0"/>
          <a:lstStyle/>
          <a:p>
            <a:endParaRPr>
              <a:solidFill>
                <a:prstClr val="black"/>
              </a:solidFill>
            </a:endParaRPr>
          </a:p>
        </p:txBody>
      </p:sp>
      <p:sp>
        <p:nvSpPr>
          <p:cNvPr id="14" name="object 14"/>
          <p:cNvSpPr/>
          <p:nvPr/>
        </p:nvSpPr>
        <p:spPr>
          <a:xfrm>
            <a:off x="779894" y="5840781"/>
            <a:ext cx="10181590" cy="499109"/>
          </a:xfrm>
          <a:custGeom>
            <a:avLst/>
            <a:gdLst/>
            <a:ahLst/>
            <a:cxnLst/>
            <a:rect l="l" t="t" r="r" b="b"/>
            <a:pathLst>
              <a:path w="10181590" h="499110">
                <a:moveTo>
                  <a:pt x="10115854" y="496570"/>
                </a:moveTo>
                <a:lnTo>
                  <a:pt x="65506" y="496570"/>
                </a:lnTo>
                <a:lnTo>
                  <a:pt x="57276" y="494029"/>
                </a:lnTo>
                <a:lnTo>
                  <a:pt x="53301" y="491489"/>
                </a:lnTo>
                <a:lnTo>
                  <a:pt x="49428" y="490220"/>
                </a:lnTo>
                <a:lnTo>
                  <a:pt x="45656" y="487679"/>
                </a:lnTo>
                <a:lnTo>
                  <a:pt x="41998" y="486410"/>
                </a:lnTo>
                <a:lnTo>
                  <a:pt x="38442" y="483870"/>
                </a:lnTo>
                <a:lnTo>
                  <a:pt x="22606" y="469900"/>
                </a:lnTo>
                <a:lnTo>
                  <a:pt x="19862" y="467360"/>
                </a:lnTo>
                <a:lnTo>
                  <a:pt x="17259" y="463550"/>
                </a:lnTo>
                <a:lnTo>
                  <a:pt x="14820" y="459739"/>
                </a:lnTo>
                <a:lnTo>
                  <a:pt x="12547" y="457200"/>
                </a:lnTo>
                <a:lnTo>
                  <a:pt x="3822" y="436879"/>
                </a:lnTo>
                <a:lnTo>
                  <a:pt x="2641" y="433070"/>
                </a:lnTo>
                <a:lnTo>
                  <a:pt x="1663" y="429260"/>
                </a:lnTo>
                <a:lnTo>
                  <a:pt x="330" y="420370"/>
                </a:lnTo>
                <a:lnTo>
                  <a:pt x="0" y="415289"/>
                </a:lnTo>
                <a:lnTo>
                  <a:pt x="0" y="82550"/>
                </a:lnTo>
                <a:lnTo>
                  <a:pt x="330" y="77470"/>
                </a:lnTo>
                <a:lnTo>
                  <a:pt x="889" y="73660"/>
                </a:lnTo>
                <a:lnTo>
                  <a:pt x="1663" y="69850"/>
                </a:lnTo>
                <a:lnTo>
                  <a:pt x="2641" y="64770"/>
                </a:lnTo>
                <a:lnTo>
                  <a:pt x="19862" y="31750"/>
                </a:lnTo>
                <a:lnTo>
                  <a:pt x="22606" y="27939"/>
                </a:lnTo>
                <a:lnTo>
                  <a:pt x="25501" y="25400"/>
                </a:lnTo>
                <a:lnTo>
                  <a:pt x="28536" y="21589"/>
                </a:lnTo>
                <a:lnTo>
                  <a:pt x="31711" y="19050"/>
                </a:lnTo>
                <a:lnTo>
                  <a:pt x="35013" y="16510"/>
                </a:lnTo>
                <a:lnTo>
                  <a:pt x="38442" y="13970"/>
                </a:lnTo>
                <a:lnTo>
                  <a:pt x="41998" y="11429"/>
                </a:lnTo>
                <a:lnTo>
                  <a:pt x="45656" y="10160"/>
                </a:lnTo>
                <a:lnTo>
                  <a:pt x="49428" y="7620"/>
                </a:lnTo>
                <a:lnTo>
                  <a:pt x="57276" y="5079"/>
                </a:lnTo>
                <a:lnTo>
                  <a:pt x="65506" y="2539"/>
                </a:lnTo>
                <a:lnTo>
                  <a:pt x="74041" y="0"/>
                </a:lnTo>
                <a:lnTo>
                  <a:pt x="10107320" y="0"/>
                </a:lnTo>
                <a:lnTo>
                  <a:pt x="10115854" y="2539"/>
                </a:lnTo>
                <a:lnTo>
                  <a:pt x="10124084" y="5079"/>
                </a:lnTo>
                <a:lnTo>
                  <a:pt x="10131933" y="7620"/>
                </a:lnTo>
                <a:lnTo>
                  <a:pt x="10135704" y="10160"/>
                </a:lnTo>
                <a:lnTo>
                  <a:pt x="10139362" y="11429"/>
                </a:lnTo>
                <a:lnTo>
                  <a:pt x="87515" y="11429"/>
                </a:lnTo>
                <a:lnTo>
                  <a:pt x="83337" y="12700"/>
                </a:lnTo>
                <a:lnTo>
                  <a:pt x="76123" y="12700"/>
                </a:lnTo>
                <a:lnTo>
                  <a:pt x="72123" y="13970"/>
                </a:lnTo>
                <a:lnTo>
                  <a:pt x="68821" y="13970"/>
                </a:lnTo>
                <a:lnTo>
                  <a:pt x="64973" y="15239"/>
                </a:lnTo>
                <a:lnTo>
                  <a:pt x="65265" y="15239"/>
                </a:lnTo>
                <a:lnTo>
                  <a:pt x="61506" y="16510"/>
                </a:lnTo>
                <a:lnTo>
                  <a:pt x="61798" y="16510"/>
                </a:lnTo>
                <a:lnTo>
                  <a:pt x="58115" y="17779"/>
                </a:lnTo>
                <a:lnTo>
                  <a:pt x="58394" y="17779"/>
                </a:lnTo>
                <a:lnTo>
                  <a:pt x="54800" y="19050"/>
                </a:lnTo>
                <a:lnTo>
                  <a:pt x="55079" y="19050"/>
                </a:lnTo>
                <a:lnTo>
                  <a:pt x="51587" y="21589"/>
                </a:lnTo>
                <a:lnTo>
                  <a:pt x="51854" y="21589"/>
                </a:lnTo>
                <a:lnTo>
                  <a:pt x="48463" y="22860"/>
                </a:lnTo>
                <a:lnTo>
                  <a:pt x="48717" y="22860"/>
                </a:lnTo>
                <a:lnTo>
                  <a:pt x="47072" y="24129"/>
                </a:lnTo>
                <a:lnTo>
                  <a:pt x="45681" y="24129"/>
                </a:lnTo>
                <a:lnTo>
                  <a:pt x="42506" y="26670"/>
                </a:lnTo>
                <a:lnTo>
                  <a:pt x="42748" y="26670"/>
                </a:lnTo>
                <a:lnTo>
                  <a:pt x="39674" y="29210"/>
                </a:lnTo>
                <a:lnTo>
                  <a:pt x="39916" y="29210"/>
                </a:lnTo>
                <a:lnTo>
                  <a:pt x="36969" y="31750"/>
                </a:lnTo>
                <a:lnTo>
                  <a:pt x="37198" y="31750"/>
                </a:lnTo>
                <a:lnTo>
                  <a:pt x="34378" y="34289"/>
                </a:lnTo>
                <a:lnTo>
                  <a:pt x="34594" y="34289"/>
                </a:lnTo>
                <a:lnTo>
                  <a:pt x="31902" y="36829"/>
                </a:lnTo>
                <a:lnTo>
                  <a:pt x="32105" y="36829"/>
                </a:lnTo>
                <a:lnTo>
                  <a:pt x="29565" y="39370"/>
                </a:lnTo>
                <a:lnTo>
                  <a:pt x="29756" y="39370"/>
                </a:lnTo>
                <a:lnTo>
                  <a:pt x="27343" y="41910"/>
                </a:lnTo>
                <a:lnTo>
                  <a:pt x="27520" y="41910"/>
                </a:lnTo>
                <a:lnTo>
                  <a:pt x="26013" y="44450"/>
                </a:lnTo>
                <a:lnTo>
                  <a:pt x="25438" y="44450"/>
                </a:lnTo>
                <a:lnTo>
                  <a:pt x="23329" y="48260"/>
                </a:lnTo>
                <a:lnTo>
                  <a:pt x="23482" y="48260"/>
                </a:lnTo>
                <a:lnTo>
                  <a:pt x="21526" y="50800"/>
                </a:lnTo>
                <a:lnTo>
                  <a:pt x="21678" y="50800"/>
                </a:lnTo>
                <a:lnTo>
                  <a:pt x="19888" y="54610"/>
                </a:lnTo>
                <a:lnTo>
                  <a:pt x="18939" y="57150"/>
                </a:lnTo>
                <a:lnTo>
                  <a:pt x="18516" y="57150"/>
                </a:lnTo>
                <a:lnTo>
                  <a:pt x="17068" y="60960"/>
                </a:lnTo>
                <a:lnTo>
                  <a:pt x="15900" y="64770"/>
                </a:lnTo>
                <a:lnTo>
                  <a:pt x="14897" y="68579"/>
                </a:lnTo>
                <a:lnTo>
                  <a:pt x="14372" y="71120"/>
                </a:lnTo>
                <a:lnTo>
                  <a:pt x="14135" y="71120"/>
                </a:lnTo>
                <a:lnTo>
                  <a:pt x="13601" y="74929"/>
                </a:lnTo>
                <a:lnTo>
                  <a:pt x="13474" y="74929"/>
                </a:lnTo>
                <a:lnTo>
                  <a:pt x="12954" y="78739"/>
                </a:lnTo>
                <a:lnTo>
                  <a:pt x="12674" y="82550"/>
                </a:lnTo>
                <a:lnTo>
                  <a:pt x="12674" y="415289"/>
                </a:lnTo>
                <a:lnTo>
                  <a:pt x="12992" y="419100"/>
                </a:lnTo>
                <a:lnTo>
                  <a:pt x="13474" y="422910"/>
                </a:lnTo>
                <a:lnTo>
                  <a:pt x="14135" y="426720"/>
                </a:lnTo>
                <a:lnTo>
                  <a:pt x="14973" y="430529"/>
                </a:lnTo>
                <a:lnTo>
                  <a:pt x="15261" y="430529"/>
                </a:lnTo>
                <a:lnTo>
                  <a:pt x="15989" y="433070"/>
                </a:lnTo>
                <a:lnTo>
                  <a:pt x="17170" y="436879"/>
                </a:lnTo>
                <a:lnTo>
                  <a:pt x="18516" y="440689"/>
                </a:lnTo>
                <a:lnTo>
                  <a:pt x="20015" y="444500"/>
                </a:lnTo>
                <a:lnTo>
                  <a:pt x="20485" y="444500"/>
                </a:lnTo>
                <a:lnTo>
                  <a:pt x="21678" y="447039"/>
                </a:lnTo>
                <a:lnTo>
                  <a:pt x="21526" y="447039"/>
                </a:lnTo>
                <a:lnTo>
                  <a:pt x="23482" y="449579"/>
                </a:lnTo>
                <a:lnTo>
                  <a:pt x="23329" y="449579"/>
                </a:lnTo>
                <a:lnTo>
                  <a:pt x="25438" y="453389"/>
                </a:lnTo>
                <a:lnTo>
                  <a:pt x="25260" y="453389"/>
                </a:lnTo>
                <a:lnTo>
                  <a:pt x="27520" y="455929"/>
                </a:lnTo>
                <a:lnTo>
                  <a:pt x="27343" y="455929"/>
                </a:lnTo>
                <a:lnTo>
                  <a:pt x="29756" y="458470"/>
                </a:lnTo>
                <a:lnTo>
                  <a:pt x="29565" y="458470"/>
                </a:lnTo>
                <a:lnTo>
                  <a:pt x="32105" y="462279"/>
                </a:lnTo>
                <a:lnTo>
                  <a:pt x="32799" y="462279"/>
                </a:lnTo>
                <a:lnTo>
                  <a:pt x="34594" y="464820"/>
                </a:lnTo>
                <a:lnTo>
                  <a:pt x="35318" y="464820"/>
                </a:lnTo>
                <a:lnTo>
                  <a:pt x="37198" y="467360"/>
                </a:lnTo>
                <a:lnTo>
                  <a:pt x="38442" y="467360"/>
                </a:lnTo>
                <a:lnTo>
                  <a:pt x="39916" y="468629"/>
                </a:lnTo>
                <a:lnTo>
                  <a:pt x="39674" y="468629"/>
                </a:lnTo>
                <a:lnTo>
                  <a:pt x="42748" y="471170"/>
                </a:lnTo>
                <a:lnTo>
                  <a:pt x="42506" y="471170"/>
                </a:lnTo>
                <a:lnTo>
                  <a:pt x="45681" y="473710"/>
                </a:lnTo>
                <a:lnTo>
                  <a:pt x="45427" y="473710"/>
                </a:lnTo>
                <a:lnTo>
                  <a:pt x="48717" y="474979"/>
                </a:lnTo>
                <a:lnTo>
                  <a:pt x="48463" y="474979"/>
                </a:lnTo>
                <a:lnTo>
                  <a:pt x="51854" y="477520"/>
                </a:lnTo>
                <a:lnTo>
                  <a:pt x="51587" y="477520"/>
                </a:lnTo>
                <a:lnTo>
                  <a:pt x="55079" y="478789"/>
                </a:lnTo>
                <a:lnTo>
                  <a:pt x="54800" y="478789"/>
                </a:lnTo>
                <a:lnTo>
                  <a:pt x="58394" y="480060"/>
                </a:lnTo>
                <a:lnTo>
                  <a:pt x="58115" y="480060"/>
                </a:lnTo>
                <a:lnTo>
                  <a:pt x="61798" y="481329"/>
                </a:lnTo>
                <a:lnTo>
                  <a:pt x="61506" y="481329"/>
                </a:lnTo>
                <a:lnTo>
                  <a:pt x="65265" y="482600"/>
                </a:lnTo>
                <a:lnTo>
                  <a:pt x="64973" y="482600"/>
                </a:lnTo>
                <a:lnTo>
                  <a:pt x="68821" y="483870"/>
                </a:lnTo>
                <a:lnTo>
                  <a:pt x="68516" y="483870"/>
                </a:lnTo>
                <a:lnTo>
                  <a:pt x="72440" y="485139"/>
                </a:lnTo>
                <a:lnTo>
                  <a:pt x="79540" y="485139"/>
                </a:lnTo>
                <a:lnTo>
                  <a:pt x="83667" y="486410"/>
                </a:lnTo>
                <a:lnTo>
                  <a:pt x="10139362" y="486410"/>
                </a:lnTo>
                <a:lnTo>
                  <a:pt x="10135704" y="487679"/>
                </a:lnTo>
                <a:lnTo>
                  <a:pt x="10131933" y="490220"/>
                </a:lnTo>
                <a:lnTo>
                  <a:pt x="10128059" y="491489"/>
                </a:lnTo>
                <a:lnTo>
                  <a:pt x="10124084" y="494029"/>
                </a:lnTo>
                <a:lnTo>
                  <a:pt x="10115854" y="496570"/>
                </a:lnTo>
                <a:close/>
              </a:path>
              <a:path w="10181590" h="499110">
                <a:moveTo>
                  <a:pt x="10093998" y="12700"/>
                </a:moveTo>
                <a:lnTo>
                  <a:pt x="87363" y="12700"/>
                </a:lnTo>
                <a:lnTo>
                  <a:pt x="87515" y="11429"/>
                </a:lnTo>
                <a:lnTo>
                  <a:pt x="10093845" y="11429"/>
                </a:lnTo>
                <a:lnTo>
                  <a:pt x="10093998" y="12700"/>
                </a:lnTo>
                <a:close/>
              </a:path>
              <a:path w="10181590" h="499110">
                <a:moveTo>
                  <a:pt x="10135933" y="25400"/>
                </a:moveTo>
                <a:lnTo>
                  <a:pt x="10132644" y="22860"/>
                </a:lnTo>
                <a:lnTo>
                  <a:pt x="10132898" y="22860"/>
                </a:lnTo>
                <a:lnTo>
                  <a:pt x="10129507" y="21589"/>
                </a:lnTo>
                <a:lnTo>
                  <a:pt x="10129774" y="21589"/>
                </a:lnTo>
                <a:lnTo>
                  <a:pt x="10126281" y="19050"/>
                </a:lnTo>
                <a:lnTo>
                  <a:pt x="10126560" y="19050"/>
                </a:lnTo>
                <a:lnTo>
                  <a:pt x="10122966" y="17779"/>
                </a:lnTo>
                <a:lnTo>
                  <a:pt x="10123246" y="17779"/>
                </a:lnTo>
                <a:lnTo>
                  <a:pt x="10119563" y="16510"/>
                </a:lnTo>
                <a:lnTo>
                  <a:pt x="10119855" y="16510"/>
                </a:lnTo>
                <a:lnTo>
                  <a:pt x="10116096" y="15239"/>
                </a:lnTo>
                <a:lnTo>
                  <a:pt x="10116388" y="15239"/>
                </a:lnTo>
                <a:lnTo>
                  <a:pt x="10112540" y="13970"/>
                </a:lnTo>
                <a:lnTo>
                  <a:pt x="10109238" y="13970"/>
                </a:lnTo>
                <a:lnTo>
                  <a:pt x="10105237" y="12700"/>
                </a:lnTo>
                <a:lnTo>
                  <a:pt x="10098011" y="12700"/>
                </a:lnTo>
                <a:lnTo>
                  <a:pt x="10093845" y="11429"/>
                </a:lnTo>
                <a:lnTo>
                  <a:pt x="10139362" y="11429"/>
                </a:lnTo>
                <a:lnTo>
                  <a:pt x="10154848" y="24129"/>
                </a:lnTo>
                <a:lnTo>
                  <a:pt x="10135679" y="24129"/>
                </a:lnTo>
                <a:lnTo>
                  <a:pt x="10135933" y="25400"/>
                </a:lnTo>
                <a:close/>
              </a:path>
              <a:path w="10181590" h="499110">
                <a:moveTo>
                  <a:pt x="45427" y="25400"/>
                </a:moveTo>
                <a:lnTo>
                  <a:pt x="45681" y="24129"/>
                </a:lnTo>
                <a:lnTo>
                  <a:pt x="47072" y="24129"/>
                </a:lnTo>
                <a:lnTo>
                  <a:pt x="45427" y="25400"/>
                </a:lnTo>
                <a:close/>
              </a:path>
              <a:path w="10181590" h="499110">
                <a:moveTo>
                  <a:pt x="10156101" y="45720"/>
                </a:moveTo>
                <a:lnTo>
                  <a:pt x="10153827" y="41910"/>
                </a:lnTo>
                <a:lnTo>
                  <a:pt x="10154018" y="41910"/>
                </a:lnTo>
                <a:lnTo>
                  <a:pt x="10151605" y="39370"/>
                </a:lnTo>
                <a:lnTo>
                  <a:pt x="10151795" y="39370"/>
                </a:lnTo>
                <a:lnTo>
                  <a:pt x="10149255" y="36829"/>
                </a:lnTo>
                <a:lnTo>
                  <a:pt x="10149459" y="36829"/>
                </a:lnTo>
                <a:lnTo>
                  <a:pt x="10146766" y="34289"/>
                </a:lnTo>
                <a:lnTo>
                  <a:pt x="10146982" y="34289"/>
                </a:lnTo>
                <a:lnTo>
                  <a:pt x="10144163" y="31750"/>
                </a:lnTo>
                <a:lnTo>
                  <a:pt x="10144391" y="31750"/>
                </a:lnTo>
                <a:lnTo>
                  <a:pt x="10141445" y="29210"/>
                </a:lnTo>
                <a:lnTo>
                  <a:pt x="10141686" y="29210"/>
                </a:lnTo>
                <a:lnTo>
                  <a:pt x="10138613" y="26670"/>
                </a:lnTo>
                <a:lnTo>
                  <a:pt x="10138854" y="26670"/>
                </a:lnTo>
                <a:lnTo>
                  <a:pt x="10135679" y="24129"/>
                </a:lnTo>
                <a:lnTo>
                  <a:pt x="10154848" y="24129"/>
                </a:lnTo>
                <a:lnTo>
                  <a:pt x="10155859" y="25400"/>
                </a:lnTo>
                <a:lnTo>
                  <a:pt x="10158755" y="27939"/>
                </a:lnTo>
                <a:lnTo>
                  <a:pt x="10161498" y="31750"/>
                </a:lnTo>
                <a:lnTo>
                  <a:pt x="10164102" y="34289"/>
                </a:lnTo>
                <a:lnTo>
                  <a:pt x="10166527" y="38100"/>
                </a:lnTo>
                <a:lnTo>
                  <a:pt x="10168813" y="41910"/>
                </a:lnTo>
                <a:lnTo>
                  <a:pt x="10170210" y="44450"/>
                </a:lnTo>
                <a:lnTo>
                  <a:pt x="10155923" y="44450"/>
                </a:lnTo>
                <a:lnTo>
                  <a:pt x="10156101" y="45720"/>
                </a:lnTo>
                <a:close/>
              </a:path>
              <a:path w="10181590" h="499110">
                <a:moveTo>
                  <a:pt x="25260" y="45720"/>
                </a:moveTo>
                <a:lnTo>
                  <a:pt x="25438" y="44450"/>
                </a:lnTo>
                <a:lnTo>
                  <a:pt x="26013" y="44450"/>
                </a:lnTo>
                <a:lnTo>
                  <a:pt x="25260" y="45720"/>
                </a:lnTo>
                <a:close/>
              </a:path>
              <a:path w="10181590" h="499110">
                <a:moveTo>
                  <a:pt x="10162959" y="58420"/>
                </a:moveTo>
                <a:lnTo>
                  <a:pt x="10161333" y="54610"/>
                </a:lnTo>
                <a:lnTo>
                  <a:pt x="10161473" y="54610"/>
                </a:lnTo>
                <a:lnTo>
                  <a:pt x="10159682" y="50800"/>
                </a:lnTo>
                <a:lnTo>
                  <a:pt x="10159834" y="50800"/>
                </a:lnTo>
                <a:lnTo>
                  <a:pt x="10157879" y="48260"/>
                </a:lnTo>
                <a:lnTo>
                  <a:pt x="10158031" y="48260"/>
                </a:lnTo>
                <a:lnTo>
                  <a:pt x="10155923" y="44450"/>
                </a:lnTo>
                <a:lnTo>
                  <a:pt x="10170210" y="44450"/>
                </a:lnTo>
                <a:lnTo>
                  <a:pt x="10170909" y="45720"/>
                </a:lnTo>
                <a:lnTo>
                  <a:pt x="10172852" y="49529"/>
                </a:lnTo>
                <a:lnTo>
                  <a:pt x="10174605" y="53339"/>
                </a:lnTo>
                <a:lnTo>
                  <a:pt x="10176167" y="57150"/>
                </a:lnTo>
                <a:lnTo>
                  <a:pt x="10162844" y="57150"/>
                </a:lnTo>
                <a:lnTo>
                  <a:pt x="10162959" y="58420"/>
                </a:lnTo>
                <a:close/>
              </a:path>
              <a:path w="10181590" h="499110">
                <a:moveTo>
                  <a:pt x="18402" y="58420"/>
                </a:moveTo>
                <a:lnTo>
                  <a:pt x="18516" y="57150"/>
                </a:lnTo>
                <a:lnTo>
                  <a:pt x="18939" y="57150"/>
                </a:lnTo>
                <a:lnTo>
                  <a:pt x="18402" y="58420"/>
                </a:lnTo>
                <a:close/>
              </a:path>
              <a:path w="10181590" h="499110">
                <a:moveTo>
                  <a:pt x="10167289" y="72389"/>
                </a:moveTo>
                <a:lnTo>
                  <a:pt x="10166388" y="68579"/>
                </a:lnTo>
                <a:lnTo>
                  <a:pt x="10165372" y="64770"/>
                </a:lnTo>
                <a:lnTo>
                  <a:pt x="10164191" y="60960"/>
                </a:lnTo>
                <a:lnTo>
                  <a:pt x="10162844" y="57150"/>
                </a:lnTo>
                <a:lnTo>
                  <a:pt x="10176167" y="57150"/>
                </a:lnTo>
                <a:lnTo>
                  <a:pt x="10177538" y="60960"/>
                </a:lnTo>
                <a:lnTo>
                  <a:pt x="10178719" y="64770"/>
                </a:lnTo>
                <a:lnTo>
                  <a:pt x="10179955" y="71120"/>
                </a:lnTo>
                <a:lnTo>
                  <a:pt x="10167226" y="71120"/>
                </a:lnTo>
                <a:lnTo>
                  <a:pt x="10167289" y="72389"/>
                </a:lnTo>
                <a:close/>
              </a:path>
              <a:path w="10181590" h="499110">
                <a:moveTo>
                  <a:pt x="14071" y="72389"/>
                </a:moveTo>
                <a:lnTo>
                  <a:pt x="14135" y="71120"/>
                </a:lnTo>
                <a:lnTo>
                  <a:pt x="14372" y="71120"/>
                </a:lnTo>
                <a:lnTo>
                  <a:pt x="14071" y="72389"/>
                </a:lnTo>
                <a:close/>
              </a:path>
              <a:path w="10181590" h="499110">
                <a:moveTo>
                  <a:pt x="10179371" y="430529"/>
                </a:moveTo>
                <a:lnTo>
                  <a:pt x="10166388" y="430529"/>
                </a:lnTo>
                <a:lnTo>
                  <a:pt x="10167289" y="426720"/>
                </a:lnTo>
                <a:lnTo>
                  <a:pt x="10167937" y="422910"/>
                </a:lnTo>
                <a:lnTo>
                  <a:pt x="10168407" y="419100"/>
                </a:lnTo>
                <a:lnTo>
                  <a:pt x="10168686" y="415289"/>
                </a:lnTo>
                <a:lnTo>
                  <a:pt x="10168674" y="82550"/>
                </a:lnTo>
                <a:lnTo>
                  <a:pt x="10168369" y="78739"/>
                </a:lnTo>
                <a:lnTo>
                  <a:pt x="10167886" y="74929"/>
                </a:lnTo>
                <a:lnTo>
                  <a:pt x="10167226" y="71120"/>
                </a:lnTo>
                <a:lnTo>
                  <a:pt x="10179955" y="71120"/>
                </a:lnTo>
                <a:lnTo>
                  <a:pt x="10180472" y="73660"/>
                </a:lnTo>
                <a:lnTo>
                  <a:pt x="10181031" y="77470"/>
                </a:lnTo>
                <a:lnTo>
                  <a:pt x="10181361" y="82550"/>
                </a:lnTo>
                <a:lnTo>
                  <a:pt x="10181361" y="415289"/>
                </a:lnTo>
                <a:lnTo>
                  <a:pt x="10181031" y="420370"/>
                </a:lnTo>
                <a:lnTo>
                  <a:pt x="10179697" y="429260"/>
                </a:lnTo>
                <a:lnTo>
                  <a:pt x="10179371" y="430529"/>
                </a:lnTo>
                <a:close/>
              </a:path>
              <a:path w="10181590" h="499110">
                <a:moveTo>
                  <a:pt x="13423" y="76200"/>
                </a:moveTo>
                <a:lnTo>
                  <a:pt x="13474" y="74929"/>
                </a:lnTo>
                <a:lnTo>
                  <a:pt x="13601" y="74929"/>
                </a:lnTo>
                <a:lnTo>
                  <a:pt x="13423" y="76200"/>
                </a:lnTo>
                <a:close/>
              </a:path>
              <a:path w="10181590" h="499110">
                <a:moveTo>
                  <a:pt x="10167937" y="76200"/>
                </a:moveTo>
                <a:lnTo>
                  <a:pt x="10167759" y="74929"/>
                </a:lnTo>
                <a:lnTo>
                  <a:pt x="10167937" y="76200"/>
                </a:lnTo>
                <a:close/>
              </a:path>
              <a:path w="10181590" h="499110">
                <a:moveTo>
                  <a:pt x="15261" y="430529"/>
                </a:moveTo>
                <a:lnTo>
                  <a:pt x="14973" y="430529"/>
                </a:lnTo>
                <a:lnTo>
                  <a:pt x="14897" y="429260"/>
                </a:lnTo>
                <a:lnTo>
                  <a:pt x="15261" y="430529"/>
                </a:lnTo>
                <a:close/>
              </a:path>
              <a:path w="10181590" h="499110">
                <a:moveTo>
                  <a:pt x="10175125" y="444500"/>
                </a:moveTo>
                <a:lnTo>
                  <a:pt x="10161333" y="444500"/>
                </a:lnTo>
                <a:lnTo>
                  <a:pt x="10162959" y="440689"/>
                </a:lnTo>
                <a:lnTo>
                  <a:pt x="10164292" y="436879"/>
                </a:lnTo>
                <a:lnTo>
                  <a:pt x="10165461" y="433070"/>
                </a:lnTo>
                <a:lnTo>
                  <a:pt x="10166464" y="429260"/>
                </a:lnTo>
                <a:lnTo>
                  <a:pt x="10166388" y="430529"/>
                </a:lnTo>
                <a:lnTo>
                  <a:pt x="10179371" y="430529"/>
                </a:lnTo>
                <a:lnTo>
                  <a:pt x="10178719" y="433070"/>
                </a:lnTo>
                <a:lnTo>
                  <a:pt x="10177538" y="436879"/>
                </a:lnTo>
                <a:lnTo>
                  <a:pt x="10176167" y="441960"/>
                </a:lnTo>
                <a:lnTo>
                  <a:pt x="10175125" y="444500"/>
                </a:lnTo>
                <a:close/>
              </a:path>
              <a:path w="10181590" h="499110">
                <a:moveTo>
                  <a:pt x="20485" y="444500"/>
                </a:moveTo>
                <a:lnTo>
                  <a:pt x="20015" y="444500"/>
                </a:lnTo>
                <a:lnTo>
                  <a:pt x="19888" y="443229"/>
                </a:lnTo>
                <a:lnTo>
                  <a:pt x="20485" y="444500"/>
                </a:lnTo>
                <a:close/>
              </a:path>
              <a:path w="10181590" h="499110">
                <a:moveTo>
                  <a:pt x="10164910" y="462279"/>
                </a:moveTo>
                <a:lnTo>
                  <a:pt x="10149255" y="462279"/>
                </a:lnTo>
                <a:lnTo>
                  <a:pt x="10151795" y="458470"/>
                </a:lnTo>
                <a:lnTo>
                  <a:pt x="10151605" y="458470"/>
                </a:lnTo>
                <a:lnTo>
                  <a:pt x="10154018" y="455929"/>
                </a:lnTo>
                <a:lnTo>
                  <a:pt x="10153827" y="455929"/>
                </a:lnTo>
                <a:lnTo>
                  <a:pt x="10156101" y="453389"/>
                </a:lnTo>
                <a:lnTo>
                  <a:pt x="10155923" y="453389"/>
                </a:lnTo>
                <a:lnTo>
                  <a:pt x="10158031" y="449579"/>
                </a:lnTo>
                <a:lnTo>
                  <a:pt x="10157879" y="449579"/>
                </a:lnTo>
                <a:lnTo>
                  <a:pt x="10159834" y="447039"/>
                </a:lnTo>
                <a:lnTo>
                  <a:pt x="10159682" y="447039"/>
                </a:lnTo>
                <a:lnTo>
                  <a:pt x="10161473" y="443229"/>
                </a:lnTo>
                <a:lnTo>
                  <a:pt x="10161333" y="444500"/>
                </a:lnTo>
                <a:lnTo>
                  <a:pt x="10175125" y="444500"/>
                </a:lnTo>
                <a:lnTo>
                  <a:pt x="10174605" y="445770"/>
                </a:lnTo>
                <a:lnTo>
                  <a:pt x="10172852" y="449579"/>
                </a:lnTo>
                <a:lnTo>
                  <a:pt x="10170909" y="453389"/>
                </a:lnTo>
                <a:lnTo>
                  <a:pt x="10168813" y="457200"/>
                </a:lnTo>
                <a:lnTo>
                  <a:pt x="10166527" y="459739"/>
                </a:lnTo>
                <a:lnTo>
                  <a:pt x="10164910" y="462279"/>
                </a:lnTo>
                <a:close/>
              </a:path>
              <a:path w="10181590" h="499110">
                <a:moveTo>
                  <a:pt x="32799" y="462279"/>
                </a:moveTo>
                <a:lnTo>
                  <a:pt x="32105" y="462279"/>
                </a:lnTo>
                <a:lnTo>
                  <a:pt x="31902" y="461010"/>
                </a:lnTo>
                <a:lnTo>
                  <a:pt x="32799" y="462279"/>
                </a:lnTo>
                <a:close/>
              </a:path>
              <a:path w="10181590" h="499110">
                <a:moveTo>
                  <a:pt x="10163234" y="464820"/>
                </a:moveTo>
                <a:lnTo>
                  <a:pt x="10146766" y="464820"/>
                </a:lnTo>
                <a:lnTo>
                  <a:pt x="10149459" y="461010"/>
                </a:lnTo>
                <a:lnTo>
                  <a:pt x="10149255" y="462279"/>
                </a:lnTo>
                <a:lnTo>
                  <a:pt x="10164910" y="462279"/>
                </a:lnTo>
                <a:lnTo>
                  <a:pt x="10164102" y="463550"/>
                </a:lnTo>
                <a:lnTo>
                  <a:pt x="10163234" y="464820"/>
                </a:lnTo>
                <a:close/>
              </a:path>
              <a:path w="10181590" h="499110">
                <a:moveTo>
                  <a:pt x="35318" y="464820"/>
                </a:moveTo>
                <a:lnTo>
                  <a:pt x="34594" y="464820"/>
                </a:lnTo>
                <a:lnTo>
                  <a:pt x="34378" y="463550"/>
                </a:lnTo>
                <a:lnTo>
                  <a:pt x="35318" y="464820"/>
                </a:lnTo>
                <a:close/>
              </a:path>
              <a:path w="10181590" h="499110">
                <a:moveTo>
                  <a:pt x="10161498" y="467360"/>
                </a:moveTo>
                <a:lnTo>
                  <a:pt x="10144163" y="467360"/>
                </a:lnTo>
                <a:lnTo>
                  <a:pt x="10146982" y="463550"/>
                </a:lnTo>
                <a:lnTo>
                  <a:pt x="10146766" y="464820"/>
                </a:lnTo>
                <a:lnTo>
                  <a:pt x="10163234" y="464820"/>
                </a:lnTo>
                <a:lnTo>
                  <a:pt x="10161498" y="467360"/>
                </a:lnTo>
                <a:close/>
              </a:path>
              <a:path w="10181590" h="499110">
                <a:moveTo>
                  <a:pt x="38442" y="467360"/>
                </a:moveTo>
                <a:lnTo>
                  <a:pt x="37198" y="467360"/>
                </a:lnTo>
                <a:lnTo>
                  <a:pt x="36969" y="466089"/>
                </a:lnTo>
                <a:lnTo>
                  <a:pt x="38442" y="467360"/>
                </a:lnTo>
                <a:close/>
              </a:path>
              <a:path w="10181590" h="499110">
                <a:moveTo>
                  <a:pt x="10139362" y="486410"/>
                </a:moveTo>
                <a:lnTo>
                  <a:pt x="10097693" y="486410"/>
                </a:lnTo>
                <a:lnTo>
                  <a:pt x="10101821" y="485139"/>
                </a:lnTo>
                <a:lnTo>
                  <a:pt x="10108920" y="485139"/>
                </a:lnTo>
                <a:lnTo>
                  <a:pt x="10112844" y="483870"/>
                </a:lnTo>
                <a:lnTo>
                  <a:pt x="10112540" y="483870"/>
                </a:lnTo>
                <a:lnTo>
                  <a:pt x="10116388" y="482600"/>
                </a:lnTo>
                <a:lnTo>
                  <a:pt x="10116096" y="482600"/>
                </a:lnTo>
                <a:lnTo>
                  <a:pt x="10119855" y="481329"/>
                </a:lnTo>
                <a:lnTo>
                  <a:pt x="10119563" y="481329"/>
                </a:lnTo>
                <a:lnTo>
                  <a:pt x="10123246" y="480060"/>
                </a:lnTo>
                <a:lnTo>
                  <a:pt x="10122966" y="480060"/>
                </a:lnTo>
                <a:lnTo>
                  <a:pt x="10126560" y="478789"/>
                </a:lnTo>
                <a:lnTo>
                  <a:pt x="10126281" y="478789"/>
                </a:lnTo>
                <a:lnTo>
                  <a:pt x="10129774" y="477520"/>
                </a:lnTo>
                <a:lnTo>
                  <a:pt x="10129507" y="477520"/>
                </a:lnTo>
                <a:lnTo>
                  <a:pt x="10132898" y="474979"/>
                </a:lnTo>
                <a:lnTo>
                  <a:pt x="10132644" y="474979"/>
                </a:lnTo>
                <a:lnTo>
                  <a:pt x="10135933" y="473710"/>
                </a:lnTo>
                <a:lnTo>
                  <a:pt x="10135679" y="473710"/>
                </a:lnTo>
                <a:lnTo>
                  <a:pt x="10138854" y="471170"/>
                </a:lnTo>
                <a:lnTo>
                  <a:pt x="10138613" y="471170"/>
                </a:lnTo>
                <a:lnTo>
                  <a:pt x="10141686" y="468629"/>
                </a:lnTo>
                <a:lnTo>
                  <a:pt x="10141445" y="468629"/>
                </a:lnTo>
                <a:lnTo>
                  <a:pt x="10144391" y="466089"/>
                </a:lnTo>
                <a:lnTo>
                  <a:pt x="10144163" y="467360"/>
                </a:lnTo>
                <a:lnTo>
                  <a:pt x="10161498" y="467360"/>
                </a:lnTo>
                <a:lnTo>
                  <a:pt x="10158755" y="469900"/>
                </a:lnTo>
                <a:lnTo>
                  <a:pt x="10155859" y="473710"/>
                </a:lnTo>
                <a:lnTo>
                  <a:pt x="10152824" y="476250"/>
                </a:lnTo>
                <a:lnTo>
                  <a:pt x="10149649" y="478789"/>
                </a:lnTo>
                <a:lnTo>
                  <a:pt x="10146347" y="481329"/>
                </a:lnTo>
                <a:lnTo>
                  <a:pt x="10142918" y="483870"/>
                </a:lnTo>
                <a:lnTo>
                  <a:pt x="10139362" y="486410"/>
                </a:lnTo>
                <a:close/>
              </a:path>
              <a:path w="10181590" h="499110">
                <a:moveTo>
                  <a:pt x="10107320" y="497839"/>
                </a:moveTo>
                <a:lnTo>
                  <a:pt x="74041" y="497839"/>
                </a:lnTo>
                <a:lnTo>
                  <a:pt x="69735" y="496570"/>
                </a:lnTo>
                <a:lnTo>
                  <a:pt x="10111625" y="496570"/>
                </a:lnTo>
                <a:lnTo>
                  <a:pt x="10107320" y="497839"/>
                </a:lnTo>
                <a:close/>
              </a:path>
              <a:path w="10181590" h="499110">
                <a:moveTo>
                  <a:pt x="10098493" y="499110"/>
                </a:moveTo>
                <a:lnTo>
                  <a:pt x="82867" y="499110"/>
                </a:lnTo>
                <a:lnTo>
                  <a:pt x="78422" y="497839"/>
                </a:lnTo>
                <a:lnTo>
                  <a:pt x="10102938" y="497839"/>
                </a:lnTo>
                <a:lnTo>
                  <a:pt x="10098493" y="499110"/>
                </a:lnTo>
                <a:close/>
              </a:path>
            </a:pathLst>
          </a:custGeom>
          <a:solidFill>
            <a:srgbClr val="FFFFFF"/>
          </a:solidFill>
        </p:spPr>
        <p:txBody>
          <a:bodyPr wrap="square" lIns="0" tIns="0" rIns="0" bIns="0" rtlCol="0"/>
          <a:lstStyle/>
          <a:p>
            <a:endParaRPr>
              <a:solidFill>
                <a:prstClr val="black"/>
              </a:solidFill>
            </a:endParaRPr>
          </a:p>
        </p:txBody>
      </p:sp>
      <p:sp>
        <p:nvSpPr>
          <p:cNvPr id="15" name="object 15"/>
          <p:cNvSpPr txBox="1"/>
          <p:nvPr/>
        </p:nvSpPr>
        <p:spPr>
          <a:xfrm>
            <a:off x="858152" y="1356867"/>
            <a:ext cx="10497607" cy="5352106"/>
          </a:xfrm>
          <a:prstGeom prst="rect">
            <a:avLst/>
          </a:prstGeom>
        </p:spPr>
        <p:txBody>
          <a:bodyPr vert="horz" wrap="square" lIns="0" tIns="12065" rIns="0" bIns="0" rtlCol="0">
            <a:spAutoFit/>
          </a:bodyPr>
          <a:lstStyle/>
          <a:p>
            <a:pPr marL="12700">
              <a:spcBef>
                <a:spcPts val="95"/>
              </a:spcBef>
            </a:pPr>
            <a:r>
              <a:rPr lang="en-US" sz="1600" b="1" dirty="0" smtClean="0">
                <a:solidFill>
                  <a:srgbClr val="FFFFFF"/>
                </a:solidFill>
                <a:latin typeface="微软雅黑" panose="020B0503020204020204" pitchFamily="34" charset="-122"/>
                <a:ea typeface="微软雅黑" panose="020B0503020204020204" pitchFamily="34" charset="-122"/>
                <a:cs typeface="微软雅黑"/>
              </a:rPr>
              <a:t>1.</a:t>
            </a:r>
            <a:r>
              <a:rPr sz="1600" b="1" dirty="0" smtClean="0">
                <a:solidFill>
                  <a:srgbClr val="FFFFFF"/>
                </a:solidFill>
                <a:latin typeface="微软雅黑" panose="020B0503020204020204" pitchFamily="34" charset="-122"/>
                <a:ea typeface="微软雅黑" panose="020B0503020204020204" pitchFamily="34" charset="-122"/>
                <a:cs typeface="微软雅黑"/>
              </a:rPr>
              <a:t>投资规模大</a:t>
            </a:r>
            <a:r>
              <a:rPr sz="1600" b="1" dirty="0">
                <a:solidFill>
                  <a:srgbClr val="FFFFFF"/>
                </a:solidFill>
                <a:latin typeface="微软雅黑" panose="020B0503020204020204" pitchFamily="34" charset="-122"/>
                <a:ea typeface="微软雅黑" panose="020B0503020204020204" pitchFamily="34" charset="-122"/>
                <a:cs typeface="微软雅黑"/>
              </a:rPr>
              <a:t>，资产专用性</a:t>
            </a:r>
            <a:r>
              <a:rPr sz="1600" b="1" spc="-5" dirty="0">
                <a:solidFill>
                  <a:srgbClr val="FFFFFF"/>
                </a:solidFill>
                <a:latin typeface="微软雅黑" panose="020B0503020204020204" pitchFamily="34" charset="-122"/>
                <a:ea typeface="微软雅黑" panose="020B0503020204020204" pitchFamily="34" charset="-122"/>
                <a:cs typeface="微软雅黑"/>
              </a:rPr>
              <a:t>高</a:t>
            </a:r>
            <a:endParaRPr sz="1600" dirty="0">
              <a:solidFill>
                <a:prstClr val="black"/>
              </a:solidFill>
              <a:latin typeface="微软雅黑" panose="020B0503020204020204" pitchFamily="34" charset="-122"/>
              <a:ea typeface="微软雅黑" panose="020B0503020204020204" pitchFamily="34" charset="-122"/>
              <a:cs typeface="微软雅黑"/>
            </a:endParaRPr>
          </a:p>
          <a:p>
            <a:pPr marL="421640" indent="-171450">
              <a:spcBef>
                <a:spcPts val="1185"/>
              </a:spcBef>
              <a:buFontTx/>
              <a:buChar char="•"/>
              <a:tabLst>
                <a:tab pos="422275" algn="l"/>
              </a:tabLst>
            </a:pPr>
            <a:r>
              <a:rPr sz="1600" spc="-10" dirty="0" err="1" smtClean="0">
                <a:solidFill>
                  <a:prstClr val="black"/>
                </a:solidFill>
                <a:latin typeface="微软雅黑" panose="020B0503020204020204" pitchFamily="34" charset="-122"/>
                <a:ea typeface="微软雅黑" panose="020B0503020204020204" pitchFamily="34" charset="-122"/>
                <a:cs typeface="微软雅黑"/>
              </a:rPr>
              <a:t>与常温物流相比，冷链物流系统的建设投资要大很多。很多设备都是专用的，容易产生沉淀成本</a:t>
            </a:r>
            <a:endParaRPr sz="1600" dirty="0" smtClean="0">
              <a:solidFill>
                <a:prstClr val="black"/>
              </a:solidFill>
              <a:latin typeface="微软雅黑" panose="020B0503020204020204" pitchFamily="34" charset="-122"/>
              <a:ea typeface="微软雅黑" panose="020B0503020204020204" pitchFamily="34" charset="-122"/>
              <a:cs typeface="微软雅黑"/>
            </a:endParaRPr>
          </a:p>
          <a:p>
            <a:pPr>
              <a:spcBef>
                <a:spcPts val="10"/>
              </a:spcBef>
              <a:buFont typeface="΢"/>
              <a:buChar char="•"/>
            </a:pPr>
            <a:endParaRPr sz="1900" dirty="0">
              <a:solidFill>
                <a:prstClr val="black"/>
              </a:solidFill>
              <a:latin typeface="微软雅黑" panose="020B0503020204020204" pitchFamily="34" charset="-122"/>
              <a:ea typeface="微软雅黑" panose="020B0503020204020204" pitchFamily="34" charset="-122"/>
              <a:cs typeface="Times New Roman"/>
            </a:endParaRPr>
          </a:p>
          <a:p>
            <a:pPr marL="12700"/>
            <a:r>
              <a:rPr lang="en-US" sz="1600" b="1" spc="-5" dirty="0" smtClean="0">
                <a:solidFill>
                  <a:srgbClr val="FFFFFF"/>
                </a:solidFill>
                <a:latin typeface="微软雅黑" panose="020B0503020204020204" pitchFamily="34" charset="-122"/>
                <a:ea typeface="微软雅黑" panose="020B0503020204020204" pitchFamily="34" charset="-122"/>
                <a:cs typeface="微软雅黑"/>
              </a:rPr>
              <a:t>2.</a:t>
            </a:r>
            <a:r>
              <a:rPr sz="1600" b="1" spc="-5" dirty="0" smtClean="0">
                <a:solidFill>
                  <a:srgbClr val="FFFFFF"/>
                </a:solidFill>
                <a:latin typeface="微软雅黑" panose="020B0503020204020204" pitchFamily="34" charset="-122"/>
                <a:ea typeface="微软雅黑" panose="020B0503020204020204" pitchFamily="34" charset="-122"/>
                <a:cs typeface="微软雅黑"/>
              </a:rPr>
              <a:t>对信息技术要求</a:t>
            </a:r>
            <a:r>
              <a:rPr sz="1600" b="1" spc="-10" dirty="0" smtClean="0">
                <a:solidFill>
                  <a:srgbClr val="FFFFFF"/>
                </a:solidFill>
                <a:latin typeface="微软雅黑" panose="020B0503020204020204" pitchFamily="34" charset="-122"/>
                <a:ea typeface="微软雅黑" panose="020B0503020204020204" pitchFamily="34" charset="-122"/>
                <a:cs typeface="微软雅黑"/>
              </a:rPr>
              <a:t>高</a:t>
            </a:r>
            <a:endParaRPr sz="1600" dirty="0">
              <a:solidFill>
                <a:prstClr val="black"/>
              </a:solidFill>
              <a:latin typeface="微软雅黑" panose="020B0503020204020204" pitchFamily="34" charset="-122"/>
              <a:ea typeface="微软雅黑" panose="020B0503020204020204" pitchFamily="34" charset="-122"/>
              <a:cs typeface="微软雅黑"/>
            </a:endParaRPr>
          </a:p>
          <a:p>
            <a:pPr marL="421640" indent="-171450">
              <a:spcBef>
                <a:spcPts val="1180"/>
              </a:spcBef>
              <a:buFontTx/>
              <a:buChar char="•"/>
              <a:tabLst>
                <a:tab pos="422275" algn="l"/>
              </a:tabLst>
            </a:pPr>
            <a:r>
              <a:rPr sz="1600" spc="-5" dirty="0">
                <a:solidFill>
                  <a:prstClr val="black"/>
                </a:solidFill>
                <a:latin typeface="微软雅黑" panose="020B0503020204020204" pitchFamily="34" charset="-122"/>
                <a:ea typeface="微软雅黑" panose="020B0503020204020204" pitchFamily="34" charset="-122"/>
                <a:cs typeface="微软雅黑"/>
              </a:rPr>
              <a:t>冷链物流具有精益性和敏捷性的双重特征，参与主体多，要求安全实时监控，因此需要高度信息技术支撑</a:t>
            </a:r>
            <a:endParaRPr sz="1600" dirty="0">
              <a:solidFill>
                <a:prstClr val="black"/>
              </a:solidFill>
              <a:latin typeface="微软雅黑" panose="020B0503020204020204" pitchFamily="34" charset="-122"/>
              <a:ea typeface="微软雅黑" panose="020B0503020204020204" pitchFamily="34" charset="-122"/>
              <a:cs typeface="微软雅黑"/>
            </a:endParaRPr>
          </a:p>
          <a:p>
            <a:pPr>
              <a:spcBef>
                <a:spcPts val="5"/>
              </a:spcBef>
              <a:buFont typeface="΢"/>
              <a:buChar char="•"/>
            </a:pPr>
            <a:endParaRPr sz="1900" dirty="0">
              <a:solidFill>
                <a:prstClr val="black"/>
              </a:solidFill>
              <a:latin typeface="微软雅黑" panose="020B0503020204020204" pitchFamily="34" charset="-122"/>
              <a:ea typeface="微软雅黑" panose="020B0503020204020204" pitchFamily="34" charset="-122"/>
              <a:cs typeface="Times New Roman"/>
            </a:endParaRPr>
          </a:p>
          <a:p>
            <a:pPr marL="12700">
              <a:spcBef>
                <a:spcPts val="5"/>
              </a:spcBef>
            </a:pPr>
            <a:r>
              <a:rPr lang="en-US" sz="1600" b="1" spc="-5" dirty="0" smtClean="0">
                <a:solidFill>
                  <a:srgbClr val="FFFFFF"/>
                </a:solidFill>
                <a:latin typeface="微软雅黑" panose="020B0503020204020204" pitchFamily="34" charset="-122"/>
                <a:ea typeface="微软雅黑" panose="020B0503020204020204" pitchFamily="34" charset="-122"/>
                <a:cs typeface="微软雅黑"/>
              </a:rPr>
              <a:t>3.</a:t>
            </a:r>
            <a:r>
              <a:rPr sz="1600" b="1" spc="-5" dirty="0" smtClean="0">
                <a:solidFill>
                  <a:srgbClr val="FFFFFF"/>
                </a:solidFill>
                <a:latin typeface="微软雅黑" panose="020B0503020204020204" pitchFamily="34" charset="-122"/>
                <a:ea typeface="微软雅黑" panose="020B0503020204020204" pitchFamily="34" charset="-122"/>
                <a:cs typeface="微软雅黑"/>
              </a:rPr>
              <a:t>需要高度组织协调</a:t>
            </a:r>
            <a:r>
              <a:rPr sz="1600" b="1" spc="-10" dirty="0" smtClean="0">
                <a:solidFill>
                  <a:srgbClr val="FFFFFF"/>
                </a:solidFill>
                <a:latin typeface="微软雅黑" panose="020B0503020204020204" pitchFamily="34" charset="-122"/>
                <a:ea typeface="微软雅黑" panose="020B0503020204020204" pitchFamily="34" charset="-122"/>
                <a:cs typeface="微软雅黑"/>
              </a:rPr>
              <a:t>性</a:t>
            </a:r>
            <a:endParaRPr sz="1600" dirty="0">
              <a:solidFill>
                <a:prstClr val="black"/>
              </a:solidFill>
              <a:latin typeface="微软雅黑" panose="020B0503020204020204" pitchFamily="34" charset="-122"/>
              <a:ea typeface="微软雅黑" panose="020B0503020204020204" pitchFamily="34" charset="-122"/>
              <a:cs typeface="微软雅黑"/>
            </a:endParaRPr>
          </a:p>
          <a:p>
            <a:pPr marL="421640" indent="-171450">
              <a:spcBef>
                <a:spcPts val="1185"/>
              </a:spcBef>
              <a:buFontTx/>
              <a:buChar char="•"/>
              <a:tabLst>
                <a:tab pos="422275" algn="l"/>
              </a:tabLst>
            </a:pPr>
            <a:r>
              <a:rPr sz="1600" spc="-5" dirty="0">
                <a:solidFill>
                  <a:prstClr val="black"/>
                </a:solidFill>
                <a:latin typeface="微软雅黑" panose="020B0503020204020204" pitchFamily="34" charset="-122"/>
                <a:ea typeface="微软雅黑" panose="020B0503020204020204" pitchFamily="34" charset="-122"/>
                <a:cs typeface="微软雅黑"/>
              </a:rPr>
              <a:t>冷链物流系统在运营中，对时间要求非常高。如果某环节脱节，将造成巨大损失</a:t>
            </a:r>
            <a:endParaRPr sz="1600" dirty="0">
              <a:solidFill>
                <a:prstClr val="black"/>
              </a:solidFill>
              <a:latin typeface="微软雅黑" panose="020B0503020204020204" pitchFamily="34" charset="-122"/>
              <a:ea typeface="微软雅黑" panose="020B0503020204020204" pitchFamily="34" charset="-122"/>
              <a:cs typeface="微软雅黑"/>
            </a:endParaRPr>
          </a:p>
          <a:p>
            <a:pPr>
              <a:spcBef>
                <a:spcPts val="10"/>
              </a:spcBef>
              <a:buFont typeface="΢"/>
              <a:buChar char="•"/>
            </a:pPr>
            <a:endParaRPr sz="1900" dirty="0">
              <a:solidFill>
                <a:prstClr val="black"/>
              </a:solidFill>
              <a:latin typeface="微软雅黑" panose="020B0503020204020204" pitchFamily="34" charset="-122"/>
              <a:ea typeface="微软雅黑" panose="020B0503020204020204" pitchFamily="34" charset="-122"/>
              <a:cs typeface="Times New Roman"/>
            </a:endParaRPr>
          </a:p>
          <a:p>
            <a:pPr marL="12700"/>
            <a:r>
              <a:rPr lang="en-US" sz="1600" b="1" spc="-5" dirty="0" smtClean="0">
                <a:solidFill>
                  <a:srgbClr val="FFFFFF"/>
                </a:solidFill>
                <a:latin typeface="微软雅黑" panose="020B0503020204020204" pitchFamily="34" charset="-122"/>
                <a:ea typeface="微软雅黑" panose="020B0503020204020204" pitchFamily="34" charset="-122"/>
                <a:cs typeface="微软雅黑"/>
              </a:rPr>
              <a:t>4.</a:t>
            </a:r>
            <a:r>
              <a:rPr sz="1600" b="1" spc="-5" dirty="0" smtClean="0">
                <a:solidFill>
                  <a:srgbClr val="FFFFFF"/>
                </a:solidFill>
                <a:latin typeface="微软雅黑" panose="020B0503020204020204" pitchFamily="34" charset="-122"/>
                <a:ea typeface="微软雅黑" panose="020B0503020204020204" pitchFamily="34" charset="-122"/>
                <a:cs typeface="微软雅黑"/>
              </a:rPr>
              <a:t>需要有效控制能</a:t>
            </a:r>
            <a:r>
              <a:rPr sz="1600" b="1" spc="-10" dirty="0" smtClean="0">
                <a:solidFill>
                  <a:srgbClr val="FFFFFF"/>
                </a:solidFill>
                <a:latin typeface="微软雅黑" panose="020B0503020204020204" pitchFamily="34" charset="-122"/>
                <a:ea typeface="微软雅黑" panose="020B0503020204020204" pitchFamily="34" charset="-122"/>
                <a:cs typeface="微软雅黑"/>
              </a:rPr>
              <a:t>耗</a:t>
            </a:r>
            <a:endParaRPr sz="1600" dirty="0">
              <a:solidFill>
                <a:prstClr val="black"/>
              </a:solidFill>
              <a:latin typeface="微软雅黑" panose="020B0503020204020204" pitchFamily="34" charset="-122"/>
              <a:ea typeface="微软雅黑" panose="020B0503020204020204" pitchFamily="34" charset="-122"/>
              <a:cs typeface="微软雅黑"/>
            </a:endParaRPr>
          </a:p>
          <a:p>
            <a:pPr marL="421640" indent="-171450">
              <a:spcBef>
                <a:spcPts val="1185"/>
              </a:spcBef>
              <a:buFontTx/>
              <a:buChar char="•"/>
              <a:tabLst>
                <a:tab pos="422275" algn="l"/>
              </a:tabLst>
            </a:pPr>
            <a:r>
              <a:rPr sz="1600" spc="-5" dirty="0">
                <a:solidFill>
                  <a:prstClr val="black"/>
                </a:solidFill>
                <a:latin typeface="微软雅黑" panose="020B0503020204020204" pitchFamily="34" charset="-122"/>
                <a:ea typeface="微软雅黑" panose="020B0503020204020204" pitchFamily="34" charset="-122"/>
                <a:cs typeface="微软雅黑"/>
              </a:rPr>
              <a:t>在保证产品品质的同时，需要降低能耗，控制冷链物流成本</a:t>
            </a:r>
            <a:endParaRPr sz="1600" dirty="0">
              <a:solidFill>
                <a:prstClr val="black"/>
              </a:solidFill>
              <a:latin typeface="微软雅黑" panose="020B0503020204020204" pitchFamily="34" charset="-122"/>
              <a:ea typeface="微软雅黑" panose="020B0503020204020204" pitchFamily="34" charset="-122"/>
              <a:cs typeface="微软雅黑"/>
            </a:endParaRPr>
          </a:p>
          <a:p>
            <a:pPr>
              <a:spcBef>
                <a:spcPts val="10"/>
              </a:spcBef>
              <a:buFont typeface="΢"/>
              <a:buChar char="•"/>
            </a:pPr>
            <a:endParaRPr sz="1900" dirty="0">
              <a:solidFill>
                <a:prstClr val="black"/>
              </a:solidFill>
              <a:latin typeface="微软雅黑" panose="020B0503020204020204" pitchFamily="34" charset="-122"/>
              <a:ea typeface="微软雅黑" panose="020B0503020204020204" pitchFamily="34" charset="-122"/>
              <a:cs typeface="Times New Roman"/>
            </a:endParaRPr>
          </a:p>
          <a:p>
            <a:pPr marL="12700"/>
            <a:r>
              <a:rPr lang="en-US" sz="1600" b="1" spc="-10" dirty="0" smtClean="0">
                <a:solidFill>
                  <a:srgbClr val="FFFFFF"/>
                </a:solidFill>
                <a:latin typeface="微软雅黑" panose="020B0503020204020204" pitchFamily="34" charset="-122"/>
                <a:ea typeface="微软雅黑" panose="020B0503020204020204" pitchFamily="34" charset="-122"/>
                <a:cs typeface="微软雅黑"/>
              </a:rPr>
              <a:t>5.</a:t>
            </a:r>
            <a:r>
              <a:rPr sz="1600" b="1" spc="-10" dirty="0" smtClean="0">
                <a:solidFill>
                  <a:srgbClr val="FFFFFF"/>
                </a:solidFill>
                <a:latin typeface="微软雅黑" panose="020B0503020204020204" pitchFamily="34" charset="-122"/>
                <a:ea typeface="微软雅黑" panose="020B0503020204020204" pitchFamily="34" charset="-122"/>
                <a:cs typeface="微软雅黑"/>
              </a:rPr>
              <a:t>具有链条宽而短的内在要求</a:t>
            </a:r>
            <a:endParaRPr sz="1600" dirty="0">
              <a:solidFill>
                <a:prstClr val="black"/>
              </a:solidFill>
              <a:latin typeface="微软雅黑" panose="020B0503020204020204" pitchFamily="34" charset="-122"/>
              <a:ea typeface="微软雅黑" panose="020B0503020204020204" pitchFamily="34" charset="-122"/>
              <a:cs typeface="微软雅黑"/>
            </a:endParaRPr>
          </a:p>
          <a:p>
            <a:pPr marL="421640" indent="-171450">
              <a:spcBef>
                <a:spcPts val="1180"/>
              </a:spcBef>
              <a:buFontTx/>
              <a:buChar char="•"/>
              <a:tabLst>
                <a:tab pos="422275" algn="l"/>
              </a:tabLst>
            </a:pPr>
            <a:r>
              <a:rPr sz="1600" spc="-5" dirty="0">
                <a:solidFill>
                  <a:prstClr val="black"/>
                </a:solidFill>
                <a:latin typeface="微软雅黑" panose="020B0503020204020204" pitchFamily="34" charset="-122"/>
                <a:ea typeface="微软雅黑" panose="020B0503020204020204" pitchFamily="34" charset="-122"/>
                <a:cs typeface="微软雅黑"/>
              </a:rPr>
              <a:t>更宽广的物流空间，尽量少的交易次数，对冷链物流运营有利</a:t>
            </a:r>
            <a:endParaRPr sz="1600" dirty="0">
              <a:solidFill>
                <a:prstClr val="black"/>
              </a:solidFill>
              <a:latin typeface="微软雅黑" panose="020B0503020204020204" pitchFamily="34" charset="-122"/>
              <a:ea typeface="微软雅黑" panose="020B0503020204020204" pitchFamily="34" charset="-122"/>
              <a:cs typeface="微软雅黑"/>
            </a:endParaRPr>
          </a:p>
          <a:p>
            <a:pPr>
              <a:spcBef>
                <a:spcPts val="10"/>
              </a:spcBef>
              <a:buFont typeface="΢"/>
              <a:buChar char="•"/>
            </a:pPr>
            <a:endParaRPr sz="1900" dirty="0">
              <a:solidFill>
                <a:prstClr val="black"/>
              </a:solidFill>
              <a:latin typeface="微软雅黑" panose="020B0503020204020204" pitchFamily="34" charset="-122"/>
              <a:ea typeface="微软雅黑" panose="020B0503020204020204" pitchFamily="34" charset="-122"/>
              <a:cs typeface="Times New Roman"/>
            </a:endParaRPr>
          </a:p>
          <a:p>
            <a:pPr marL="12700"/>
            <a:r>
              <a:rPr lang="en-US" sz="1600" b="1" dirty="0" smtClean="0">
                <a:solidFill>
                  <a:srgbClr val="FFFFFF"/>
                </a:solidFill>
                <a:latin typeface="微软雅黑" panose="020B0503020204020204" pitchFamily="34" charset="-122"/>
                <a:ea typeface="微软雅黑" panose="020B0503020204020204" pitchFamily="34" charset="-122"/>
                <a:cs typeface="微软雅黑"/>
              </a:rPr>
              <a:t>6.</a:t>
            </a:r>
            <a:r>
              <a:rPr sz="1600" b="1" dirty="0" smtClean="0">
                <a:solidFill>
                  <a:srgbClr val="FFFFFF"/>
                </a:solidFill>
                <a:latin typeface="微软雅黑" panose="020B0503020204020204" pitchFamily="34" charset="-122"/>
                <a:ea typeface="微软雅黑" panose="020B0503020204020204" pitchFamily="34" charset="-122"/>
                <a:cs typeface="微软雅黑"/>
              </a:rPr>
              <a:t>必须严格遵循</a:t>
            </a:r>
            <a:r>
              <a:rPr sz="1600" b="1" dirty="0">
                <a:solidFill>
                  <a:srgbClr val="FFFFFF"/>
                </a:solidFill>
                <a:latin typeface="微软雅黑" panose="020B0503020204020204" pitchFamily="34" charset="-122"/>
                <a:ea typeface="微软雅黑" panose="020B0503020204020204" pitchFamily="34" charset="-122"/>
                <a:cs typeface="微软雅黑"/>
              </a:rPr>
              <a:t>“</a:t>
            </a:r>
            <a:r>
              <a:rPr sz="1600" dirty="0">
                <a:solidFill>
                  <a:srgbClr val="FFFFFF"/>
                </a:solidFill>
                <a:latin typeface="微软雅黑" panose="020B0503020204020204" pitchFamily="34" charset="-122"/>
                <a:ea typeface="微软雅黑" panose="020B0503020204020204" pitchFamily="34" charset="-122"/>
                <a:cs typeface="Arial Unicode MS"/>
              </a:rPr>
              <a:t>3</a:t>
            </a:r>
            <a:r>
              <a:rPr sz="1600" spc="-100" dirty="0">
                <a:solidFill>
                  <a:srgbClr val="FFFFFF"/>
                </a:solidFill>
                <a:latin typeface="微软雅黑" panose="020B0503020204020204" pitchFamily="34" charset="-122"/>
                <a:ea typeface="微软雅黑" panose="020B0503020204020204" pitchFamily="34" charset="-122"/>
                <a:cs typeface="Arial Unicode MS"/>
              </a:rPr>
              <a:t>T</a:t>
            </a:r>
            <a:r>
              <a:rPr sz="1600" spc="40" dirty="0">
                <a:solidFill>
                  <a:srgbClr val="FFFFFF"/>
                </a:solidFill>
                <a:latin typeface="微软雅黑" panose="020B0503020204020204" pitchFamily="34" charset="-122"/>
                <a:ea typeface="微软雅黑" panose="020B0503020204020204" pitchFamily="34" charset="-122"/>
                <a:cs typeface="Arial Unicode MS"/>
              </a:rPr>
              <a:t>”</a:t>
            </a:r>
            <a:r>
              <a:rPr sz="1600" b="1" dirty="0">
                <a:solidFill>
                  <a:srgbClr val="FFFFFF"/>
                </a:solidFill>
                <a:latin typeface="微软雅黑" panose="020B0503020204020204" pitchFamily="34" charset="-122"/>
                <a:ea typeface="微软雅黑" panose="020B0503020204020204" pitchFamily="34" charset="-122"/>
                <a:cs typeface="微软雅黑"/>
              </a:rPr>
              <a:t>原</a:t>
            </a:r>
            <a:r>
              <a:rPr sz="1600" b="1" spc="-5" dirty="0">
                <a:solidFill>
                  <a:srgbClr val="FFFFFF"/>
                </a:solidFill>
                <a:latin typeface="微软雅黑" panose="020B0503020204020204" pitchFamily="34" charset="-122"/>
                <a:ea typeface="微软雅黑" panose="020B0503020204020204" pitchFamily="34" charset="-122"/>
                <a:cs typeface="微软雅黑"/>
              </a:rPr>
              <a:t>则</a:t>
            </a:r>
            <a:endParaRPr sz="1600" dirty="0">
              <a:solidFill>
                <a:prstClr val="black"/>
              </a:solidFill>
              <a:latin typeface="微软雅黑" panose="020B0503020204020204" pitchFamily="34" charset="-122"/>
              <a:ea typeface="微软雅黑" panose="020B0503020204020204" pitchFamily="34" charset="-122"/>
              <a:cs typeface="微软雅黑"/>
            </a:endParaRPr>
          </a:p>
          <a:p>
            <a:pPr marL="421640" indent="-171450">
              <a:spcBef>
                <a:spcPts val="1185"/>
              </a:spcBef>
              <a:buFontTx/>
              <a:buChar char="•"/>
              <a:tabLst>
                <a:tab pos="422275" algn="l"/>
              </a:tabLst>
            </a:pPr>
            <a:r>
              <a:rPr sz="1600" spc="-5" dirty="0">
                <a:solidFill>
                  <a:prstClr val="black"/>
                </a:solidFill>
                <a:latin typeface="微软雅黑" panose="020B0503020204020204" pitchFamily="34" charset="-122"/>
                <a:ea typeface="微软雅黑" panose="020B0503020204020204" pitchFamily="34" charset="-122"/>
                <a:cs typeface="微软雅黑"/>
              </a:rPr>
              <a:t>冷链产品最终质量取决于冷链储藏与流通时间</a:t>
            </a:r>
            <a:r>
              <a:rPr sz="1600" spc="10" dirty="0">
                <a:solidFill>
                  <a:prstClr val="black"/>
                </a:solidFill>
                <a:latin typeface="微软雅黑" panose="020B0503020204020204" pitchFamily="34" charset="-122"/>
                <a:ea typeface="微软雅黑" panose="020B0503020204020204" pitchFamily="34" charset="-122"/>
                <a:cs typeface="微软雅黑"/>
              </a:rPr>
              <a:t>（</a:t>
            </a:r>
            <a:r>
              <a:rPr sz="1600" spc="10" dirty="0">
                <a:solidFill>
                  <a:prstClr val="black"/>
                </a:solidFill>
                <a:latin typeface="微软雅黑" panose="020B0503020204020204" pitchFamily="34" charset="-122"/>
                <a:ea typeface="微软雅黑" panose="020B0503020204020204" pitchFamily="34" charset="-122"/>
                <a:cs typeface="Arial Unicode MS"/>
              </a:rPr>
              <a:t>time</a:t>
            </a:r>
            <a:r>
              <a:rPr sz="1600" spc="10" dirty="0">
                <a:solidFill>
                  <a:prstClr val="black"/>
                </a:solidFill>
                <a:latin typeface="微软雅黑" panose="020B0503020204020204" pitchFamily="34" charset="-122"/>
                <a:ea typeface="微软雅黑" panose="020B0503020204020204" pitchFamily="34" charset="-122"/>
                <a:cs typeface="微软雅黑"/>
              </a:rPr>
              <a:t>）</a:t>
            </a:r>
            <a:r>
              <a:rPr sz="1600" spc="-5" dirty="0">
                <a:solidFill>
                  <a:prstClr val="black"/>
                </a:solidFill>
                <a:latin typeface="微软雅黑" panose="020B0503020204020204" pitchFamily="34" charset="-122"/>
                <a:ea typeface="微软雅黑" panose="020B0503020204020204" pitchFamily="34" charset="-122"/>
                <a:cs typeface="微软雅黑"/>
              </a:rPr>
              <a:t>、温度</a:t>
            </a:r>
            <a:r>
              <a:rPr sz="1600" spc="15" dirty="0">
                <a:solidFill>
                  <a:prstClr val="black"/>
                </a:solidFill>
                <a:latin typeface="微软雅黑" panose="020B0503020204020204" pitchFamily="34" charset="-122"/>
                <a:ea typeface="微软雅黑" panose="020B0503020204020204" pitchFamily="34" charset="-122"/>
                <a:cs typeface="微软雅黑"/>
              </a:rPr>
              <a:t>（</a:t>
            </a:r>
            <a:r>
              <a:rPr sz="1600" spc="15" dirty="0">
                <a:solidFill>
                  <a:prstClr val="black"/>
                </a:solidFill>
                <a:latin typeface="微软雅黑" panose="020B0503020204020204" pitchFamily="34" charset="-122"/>
                <a:ea typeface="微软雅黑" panose="020B0503020204020204" pitchFamily="34" charset="-122"/>
                <a:cs typeface="Arial Unicode MS"/>
              </a:rPr>
              <a:t>temperature</a:t>
            </a:r>
            <a:r>
              <a:rPr sz="1600" spc="15" dirty="0">
                <a:solidFill>
                  <a:prstClr val="black"/>
                </a:solidFill>
                <a:latin typeface="微软雅黑" panose="020B0503020204020204" pitchFamily="34" charset="-122"/>
                <a:ea typeface="微软雅黑" panose="020B0503020204020204" pitchFamily="34" charset="-122"/>
                <a:cs typeface="微软雅黑"/>
              </a:rPr>
              <a:t>）</a:t>
            </a:r>
            <a:r>
              <a:rPr sz="1600" spc="-5" dirty="0">
                <a:solidFill>
                  <a:prstClr val="black"/>
                </a:solidFill>
                <a:latin typeface="微软雅黑" panose="020B0503020204020204" pitchFamily="34" charset="-122"/>
                <a:ea typeface="微软雅黑" panose="020B0503020204020204" pitchFamily="34" charset="-122"/>
                <a:cs typeface="微软雅黑"/>
              </a:rPr>
              <a:t>和产品的耐藏性</a:t>
            </a:r>
            <a:r>
              <a:rPr sz="1600" dirty="0">
                <a:solidFill>
                  <a:prstClr val="black"/>
                </a:solidFill>
                <a:latin typeface="微软雅黑" panose="020B0503020204020204" pitchFamily="34" charset="-122"/>
                <a:ea typeface="微软雅黑" panose="020B0503020204020204" pitchFamily="34" charset="-122"/>
                <a:cs typeface="微软雅黑"/>
              </a:rPr>
              <a:t>（</a:t>
            </a:r>
            <a:r>
              <a:rPr sz="1600" dirty="0">
                <a:solidFill>
                  <a:prstClr val="black"/>
                </a:solidFill>
                <a:latin typeface="微软雅黑" panose="020B0503020204020204" pitchFamily="34" charset="-122"/>
                <a:ea typeface="微软雅黑" panose="020B0503020204020204" pitchFamily="34" charset="-122"/>
                <a:cs typeface="Arial Unicode MS"/>
              </a:rPr>
              <a:t>tolerance</a:t>
            </a:r>
            <a:r>
              <a:rPr sz="1600" dirty="0">
                <a:solidFill>
                  <a:prstClr val="black"/>
                </a:solidFill>
                <a:latin typeface="微软雅黑" panose="020B0503020204020204" pitchFamily="34" charset="-122"/>
                <a:ea typeface="微软雅黑" panose="020B0503020204020204" pitchFamily="34" charset="-122"/>
                <a:cs typeface="微软雅黑"/>
              </a:rPr>
              <a:t>）</a:t>
            </a:r>
          </a:p>
        </p:txBody>
      </p:sp>
    </p:spTree>
    <p:extLst>
      <p:ext uri="{BB962C8B-B14F-4D97-AF65-F5344CB8AC3E}">
        <p14:creationId xmlns:p14="http://schemas.microsoft.com/office/powerpoint/2010/main" val="299415662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64869" y="409575"/>
            <a:ext cx="4747260" cy="514350"/>
          </a:xfrm>
          <a:prstGeom prst="rect">
            <a:avLst/>
          </a:prstGeom>
        </p:spPr>
        <p:txBody>
          <a:bodyPr vert="horz" wrap="square" lIns="0" tIns="13335" rIns="0" bIns="0" rtlCol="0">
            <a:spAutoFit/>
          </a:bodyPr>
          <a:lstStyle/>
          <a:p>
            <a:pPr marL="12700">
              <a:spcBef>
                <a:spcPts val="105"/>
              </a:spcBef>
            </a:pPr>
            <a:r>
              <a:rPr spc="-5" dirty="0">
                <a:solidFill>
                  <a:srgbClr val="453D36"/>
                </a:solidFill>
              </a:rPr>
              <a:t>4、即时配送物流服务模</a:t>
            </a:r>
            <a:r>
              <a:rPr dirty="0">
                <a:solidFill>
                  <a:srgbClr val="453D36"/>
                </a:solidFill>
              </a:rPr>
              <a:t>式</a:t>
            </a:r>
          </a:p>
        </p:txBody>
      </p:sp>
      <p:sp>
        <p:nvSpPr>
          <p:cNvPr id="3" name="object 3"/>
          <p:cNvSpPr/>
          <p:nvPr/>
        </p:nvSpPr>
        <p:spPr>
          <a:xfrm>
            <a:off x="8671687" y="3631691"/>
            <a:ext cx="3305555" cy="2950464"/>
          </a:xfrm>
          <a:prstGeom prst="rect">
            <a:avLst/>
          </a:prstGeom>
          <a:blipFill>
            <a:blip r:embed="rId2" cstate="print"/>
            <a:stretch>
              <a:fillRect/>
            </a:stretch>
          </a:blipFill>
        </p:spPr>
        <p:txBody>
          <a:bodyPr wrap="square" lIns="0" tIns="0" rIns="0" bIns="0" rtlCol="0"/>
          <a:lstStyle/>
          <a:p>
            <a:endParaRPr>
              <a:solidFill>
                <a:prstClr val="black"/>
              </a:solidFill>
            </a:endParaRPr>
          </a:p>
        </p:txBody>
      </p:sp>
      <p:sp>
        <p:nvSpPr>
          <p:cNvPr id="4" name="object 4"/>
          <p:cNvSpPr txBox="1"/>
          <p:nvPr/>
        </p:nvSpPr>
        <p:spPr>
          <a:xfrm>
            <a:off x="943611" y="1459737"/>
            <a:ext cx="7426325" cy="3336811"/>
          </a:xfrm>
          <a:prstGeom prst="rect">
            <a:avLst/>
          </a:prstGeom>
        </p:spPr>
        <p:txBody>
          <a:bodyPr vert="horz" wrap="square" lIns="0" tIns="12700" rIns="0" bIns="0" rtlCol="0">
            <a:spAutoFit/>
          </a:bodyPr>
          <a:lstStyle/>
          <a:p>
            <a:pPr marL="12700" marR="5080" indent="645160">
              <a:lnSpc>
                <a:spcPct val="150000"/>
              </a:lnSpc>
              <a:spcBef>
                <a:spcPts val="100"/>
              </a:spcBef>
            </a:pPr>
            <a:r>
              <a:rPr sz="2400" dirty="0" err="1">
                <a:solidFill>
                  <a:prstClr val="black"/>
                </a:solidFill>
                <a:latin typeface="微软雅黑" panose="020B0503020204020204" pitchFamily="34" charset="-122"/>
                <a:ea typeface="微软雅黑" panose="020B0503020204020204" pitchFamily="34" charset="-122"/>
                <a:cs typeface="宋体"/>
              </a:rPr>
              <a:t>即时配送最早有本地餐饮电商服务而兴起</a:t>
            </a:r>
            <a:r>
              <a:rPr sz="2400" spc="-5" dirty="0" err="1" smtClean="0">
                <a:solidFill>
                  <a:prstClr val="black"/>
                </a:solidFill>
                <a:latin typeface="微软雅黑" panose="020B0503020204020204" pitchFamily="34" charset="-122"/>
                <a:ea typeface="微软雅黑" panose="020B0503020204020204" pitchFamily="34" charset="-122"/>
                <a:cs typeface="宋体"/>
              </a:rPr>
              <a:t>，随着新零售的快速发展</a:t>
            </a:r>
            <a:r>
              <a:rPr sz="2400" spc="-5" dirty="0" err="1">
                <a:solidFill>
                  <a:prstClr val="black"/>
                </a:solidFill>
                <a:latin typeface="微软雅黑" panose="020B0503020204020204" pitchFamily="34" charset="-122"/>
                <a:ea typeface="微软雅黑" panose="020B0503020204020204" pitchFamily="34" charset="-122"/>
                <a:cs typeface="宋体"/>
              </a:rPr>
              <a:t>，</a:t>
            </a:r>
            <a:r>
              <a:rPr sz="2400" spc="-5" dirty="0" err="1" smtClean="0">
                <a:solidFill>
                  <a:prstClr val="black"/>
                </a:solidFill>
                <a:latin typeface="微软雅黑" panose="020B0503020204020204" pitchFamily="34" charset="-122"/>
                <a:ea typeface="微软雅黑" panose="020B0503020204020204" pitchFamily="34" charset="-122"/>
                <a:cs typeface="宋体"/>
              </a:rPr>
              <a:t>门店面向区域配送需求高速增长而快速发展</a:t>
            </a:r>
            <a:r>
              <a:rPr sz="2400" spc="-5" dirty="0" err="1">
                <a:solidFill>
                  <a:prstClr val="black"/>
                </a:solidFill>
                <a:latin typeface="微软雅黑" panose="020B0503020204020204" pitchFamily="34" charset="-122"/>
                <a:ea typeface="微软雅黑" panose="020B0503020204020204" pitchFamily="34" charset="-122"/>
                <a:cs typeface="宋体"/>
              </a:rPr>
              <a:t>，推动了物流配送末端</a:t>
            </a:r>
            <a:r>
              <a:rPr sz="2400" spc="-5" dirty="0">
                <a:solidFill>
                  <a:prstClr val="black"/>
                </a:solidFill>
                <a:latin typeface="微软雅黑" panose="020B0503020204020204" pitchFamily="34" charset="-122"/>
                <a:ea typeface="微软雅黑" panose="020B0503020204020204" pitchFamily="34" charset="-122"/>
                <a:cs typeface="宋体"/>
              </a:rPr>
              <a:t> </a:t>
            </a:r>
            <a:r>
              <a:rPr sz="2400" spc="-5" dirty="0" err="1">
                <a:solidFill>
                  <a:prstClr val="black"/>
                </a:solidFill>
                <a:latin typeface="微软雅黑" panose="020B0503020204020204" pitchFamily="34" charset="-122"/>
                <a:ea typeface="微软雅黑" panose="020B0503020204020204" pitchFamily="34" charset="-122"/>
                <a:cs typeface="宋体"/>
              </a:rPr>
              <a:t>服务的大变革。</a:t>
            </a:r>
            <a:r>
              <a:rPr sz="2400" spc="-5" dirty="0" err="1" smtClean="0">
                <a:solidFill>
                  <a:prstClr val="black"/>
                </a:solidFill>
                <a:latin typeface="微软雅黑" panose="020B0503020204020204" pitchFamily="34" charset="-122"/>
                <a:ea typeface="微软雅黑" panose="020B0503020204020204" pitchFamily="34" charset="-122"/>
                <a:cs typeface="宋体"/>
              </a:rPr>
              <a:t>如即时配送与平台物流服务网络对接</a:t>
            </a:r>
            <a:r>
              <a:rPr sz="2400" spc="-5" dirty="0" err="1">
                <a:solidFill>
                  <a:prstClr val="black"/>
                </a:solidFill>
                <a:latin typeface="微软雅黑" panose="020B0503020204020204" pitchFamily="34" charset="-122"/>
                <a:ea typeface="微软雅黑" panose="020B0503020204020204" pitchFamily="34" charset="-122"/>
                <a:cs typeface="宋体"/>
              </a:rPr>
              <a:t>，推动了传统物流配送模式变革；</a:t>
            </a:r>
            <a:r>
              <a:rPr sz="2400" spc="-5" dirty="0" err="1" smtClean="0">
                <a:solidFill>
                  <a:prstClr val="black"/>
                </a:solidFill>
                <a:latin typeface="微软雅黑" panose="020B0503020204020204" pitchFamily="34" charset="-122"/>
                <a:ea typeface="微软雅黑" panose="020B0503020204020204" pitchFamily="34" charset="-122"/>
                <a:cs typeface="宋体"/>
              </a:rPr>
              <a:t>即时配送与门店与门店之间的货物调拨对接</a:t>
            </a:r>
            <a:r>
              <a:rPr sz="2400" spc="-5" dirty="0" err="1">
                <a:solidFill>
                  <a:prstClr val="black"/>
                </a:solidFill>
                <a:latin typeface="微软雅黑" panose="020B0503020204020204" pitchFamily="34" charset="-122"/>
                <a:ea typeface="微软雅黑" panose="020B0503020204020204" pitchFamily="34" charset="-122"/>
                <a:cs typeface="宋体"/>
              </a:rPr>
              <a:t>，推动</a:t>
            </a:r>
            <a:r>
              <a:rPr sz="2400" spc="-5" dirty="0">
                <a:solidFill>
                  <a:prstClr val="black"/>
                </a:solidFill>
                <a:latin typeface="微软雅黑" panose="020B0503020204020204" pitchFamily="34" charset="-122"/>
                <a:ea typeface="微软雅黑" panose="020B0503020204020204" pitchFamily="34" charset="-122"/>
                <a:cs typeface="宋体"/>
              </a:rPr>
              <a:t> </a:t>
            </a:r>
            <a:r>
              <a:rPr sz="2400" dirty="0">
                <a:solidFill>
                  <a:prstClr val="black"/>
                </a:solidFill>
                <a:latin typeface="微软雅黑" panose="020B0503020204020204" pitchFamily="34" charset="-122"/>
                <a:ea typeface="微软雅黑" panose="020B0503020204020204" pitchFamily="34" charset="-122"/>
                <a:cs typeface="宋体"/>
              </a:rPr>
              <a:t>了末端供应链整合等等</a:t>
            </a:r>
            <a:r>
              <a:rPr sz="2400" spc="-5" dirty="0">
                <a:solidFill>
                  <a:prstClr val="black"/>
                </a:solidFill>
                <a:latin typeface="微软雅黑" panose="020B0503020204020204" pitchFamily="34" charset="-122"/>
                <a:ea typeface="微软雅黑" panose="020B0503020204020204" pitchFamily="34" charset="-122"/>
                <a:cs typeface="宋体"/>
              </a:rPr>
              <a:t>。</a:t>
            </a:r>
            <a:endParaRPr sz="2400" dirty="0">
              <a:solidFill>
                <a:prstClr val="black"/>
              </a:solidFill>
              <a:latin typeface="微软雅黑" panose="020B0503020204020204" pitchFamily="34" charset="-122"/>
              <a:ea typeface="微软雅黑" panose="020B0503020204020204" pitchFamily="34" charset="-122"/>
              <a:cs typeface="宋体"/>
            </a:endParaRPr>
          </a:p>
        </p:txBody>
      </p:sp>
    </p:spTree>
    <p:extLst>
      <p:ext uri="{BB962C8B-B14F-4D97-AF65-F5344CB8AC3E}">
        <p14:creationId xmlns:p14="http://schemas.microsoft.com/office/powerpoint/2010/main" val="342117371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64869" y="409575"/>
            <a:ext cx="4747260" cy="514350"/>
          </a:xfrm>
          <a:prstGeom prst="rect">
            <a:avLst/>
          </a:prstGeom>
        </p:spPr>
        <p:txBody>
          <a:bodyPr vert="horz" wrap="square" lIns="0" tIns="13335" rIns="0" bIns="0" rtlCol="0">
            <a:spAutoFit/>
          </a:bodyPr>
          <a:lstStyle/>
          <a:p>
            <a:pPr marL="12700">
              <a:spcBef>
                <a:spcPts val="105"/>
              </a:spcBef>
            </a:pPr>
            <a:r>
              <a:rPr spc="-5" dirty="0">
                <a:solidFill>
                  <a:srgbClr val="453D36"/>
                </a:solidFill>
              </a:rPr>
              <a:t>4、即时配送物流服务模</a:t>
            </a:r>
            <a:r>
              <a:rPr dirty="0">
                <a:solidFill>
                  <a:srgbClr val="453D36"/>
                </a:solidFill>
              </a:rPr>
              <a:t>式</a:t>
            </a:r>
          </a:p>
        </p:txBody>
      </p:sp>
      <p:sp>
        <p:nvSpPr>
          <p:cNvPr id="3" name="object 3"/>
          <p:cNvSpPr/>
          <p:nvPr/>
        </p:nvSpPr>
        <p:spPr>
          <a:xfrm>
            <a:off x="1346647" y="1556792"/>
            <a:ext cx="9131744" cy="4786480"/>
          </a:xfrm>
          <a:prstGeom prst="rect">
            <a:avLst/>
          </a:prstGeom>
          <a:blipFill>
            <a:blip r:embed="rId2" cstate="print"/>
            <a:stretch>
              <a:fillRect/>
            </a:stretch>
          </a:blipFill>
        </p:spPr>
        <p:txBody>
          <a:bodyPr wrap="square" lIns="0" tIns="0" rIns="0" bIns="0" rtlCol="0"/>
          <a:lstStyle/>
          <a:p>
            <a:endParaRPr>
              <a:solidFill>
                <a:prstClr val="black"/>
              </a:solidFill>
            </a:endParaRPr>
          </a:p>
        </p:txBody>
      </p:sp>
    </p:spTree>
    <p:extLst>
      <p:ext uri="{BB962C8B-B14F-4D97-AF65-F5344CB8AC3E}">
        <p14:creationId xmlns:p14="http://schemas.microsoft.com/office/powerpoint/2010/main" val="274885029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64869" y="409575"/>
            <a:ext cx="4747260" cy="514350"/>
          </a:xfrm>
          <a:prstGeom prst="rect">
            <a:avLst/>
          </a:prstGeom>
        </p:spPr>
        <p:txBody>
          <a:bodyPr vert="horz" wrap="square" lIns="0" tIns="13335" rIns="0" bIns="0" rtlCol="0">
            <a:spAutoFit/>
          </a:bodyPr>
          <a:lstStyle/>
          <a:p>
            <a:pPr marL="12700">
              <a:spcBef>
                <a:spcPts val="105"/>
              </a:spcBef>
            </a:pPr>
            <a:r>
              <a:rPr spc="-5" dirty="0">
                <a:solidFill>
                  <a:srgbClr val="453D36"/>
                </a:solidFill>
              </a:rPr>
              <a:t>4、即时配送物流服务模</a:t>
            </a:r>
            <a:r>
              <a:rPr dirty="0">
                <a:solidFill>
                  <a:srgbClr val="453D36"/>
                </a:solidFill>
              </a:rPr>
              <a:t>式</a:t>
            </a:r>
          </a:p>
        </p:txBody>
      </p:sp>
      <p:sp>
        <p:nvSpPr>
          <p:cNvPr id="3" name="object 3"/>
          <p:cNvSpPr/>
          <p:nvPr/>
        </p:nvSpPr>
        <p:spPr>
          <a:xfrm>
            <a:off x="8671687" y="3631691"/>
            <a:ext cx="3305555" cy="2950464"/>
          </a:xfrm>
          <a:prstGeom prst="rect">
            <a:avLst/>
          </a:prstGeom>
          <a:blipFill>
            <a:blip r:embed="rId2" cstate="print"/>
            <a:stretch>
              <a:fillRect/>
            </a:stretch>
          </a:blipFill>
        </p:spPr>
        <p:txBody>
          <a:bodyPr wrap="square" lIns="0" tIns="0" rIns="0" bIns="0" rtlCol="0"/>
          <a:lstStyle/>
          <a:p>
            <a:endParaRPr>
              <a:solidFill>
                <a:prstClr val="black"/>
              </a:solidFill>
            </a:endParaRPr>
          </a:p>
        </p:txBody>
      </p:sp>
      <p:sp>
        <p:nvSpPr>
          <p:cNvPr id="4" name="object 4"/>
          <p:cNvSpPr txBox="1"/>
          <p:nvPr/>
        </p:nvSpPr>
        <p:spPr>
          <a:xfrm>
            <a:off x="943611" y="1459738"/>
            <a:ext cx="7460615" cy="2782813"/>
          </a:xfrm>
          <a:prstGeom prst="rect">
            <a:avLst/>
          </a:prstGeom>
        </p:spPr>
        <p:txBody>
          <a:bodyPr vert="horz" wrap="square" lIns="0" tIns="12700" rIns="0" bIns="0" rtlCol="0">
            <a:spAutoFit/>
          </a:bodyPr>
          <a:lstStyle/>
          <a:p>
            <a:pPr marL="12700" marR="5080" indent="645160">
              <a:lnSpc>
                <a:spcPct val="150000"/>
              </a:lnSpc>
              <a:spcBef>
                <a:spcPts val="100"/>
              </a:spcBef>
            </a:pPr>
            <a:r>
              <a:rPr sz="2400" spc="-5" dirty="0">
                <a:solidFill>
                  <a:prstClr val="black"/>
                </a:solidFill>
                <a:latin typeface="微软雅黑" panose="020B0503020204020204" pitchFamily="34" charset="-122"/>
                <a:ea typeface="微软雅黑" panose="020B0503020204020204" pitchFamily="34" charset="-122"/>
                <a:cs typeface="宋体"/>
              </a:rPr>
              <a:t>目前本地生活电商服务如：餐饮配送、</a:t>
            </a:r>
            <a:r>
              <a:rPr sz="2400" spc="-5" dirty="0" smtClean="0">
                <a:solidFill>
                  <a:prstClr val="black"/>
                </a:solidFill>
                <a:latin typeface="微软雅黑" panose="020B0503020204020204" pitchFamily="34" charset="-122"/>
                <a:ea typeface="微软雅黑" panose="020B0503020204020204" pitchFamily="34" charset="-122"/>
                <a:cs typeface="宋体"/>
              </a:rPr>
              <a:t>个</a:t>
            </a:r>
            <a:r>
              <a:rPr sz="2400" spc="-20" dirty="0" smtClean="0">
                <a:solidFill>
                  <a:prstClr val="black"/>
                </a:solidFill>
                <a:latin typeface="微软雅黑" panose="020B0503020204020204" pitchFamily="34" charset="-122"/>
                <a:ea typeface="微软雅黑" panose="020B0503020204020204" pitchFamily="34" charset="-122"/>
                <a:cs typeface="宋体"/>
              </a:rPr>
              <a:t>人</a:t>
            </a:r>
            <a:r>
              <a:rPr sz="2400" spc="-5" dirty="0" smtClean="0">
                <a:solidFill>
                  <a:prstClr val="black"/>
                </a:solidFill>
                <a:latin typeface="微软雅黑" panose="020B0503020204020204" pitchFamily="34" charset="-122"/>
                <a:ea typeface="微软雅黑" panose="020B0503020204020204" pitchFamily="34" charset="-122"/>
                <a:cs typeface="宋体"/>
              </a:rPr>
              <a:t>和单位的区域小件配送</a:t>
            </a:r>
            <a:r>
              <a:rPr sz="2400" spc="-5" dirty="0">
                <a:solidFill>
                  <a:prstClr val="black"/>
                </a:solidFill>
                <a:latin typeface="微软雅黑" panose="020B0503020204020204" pitchFamily="34" charset="-122"/>
                <a:ea typeface="微软雅黑" panose="020B0503020204020204" pitchFamily="34" charset="-122"/>
                <a:cs typeface="宋体"/>
              </a:rPr>
              <a:t>、</a:t>
            </a:r>
            <a:r>
              <a:rPr sz="2400" spc="-5" dirty="0" smtClean="0">
                <a:solidFill>
                  <a:prstClr val="black"/>
                </a:solidFill>
                <a:latin typeface="微软雅黑" panose="020B0503020204020204" pitchFamily="34" charset="-122"/>
                <a:ea typeface="微软雅黑" panose="020B0503020204020204" pitchFamily="34" charset="-122"/>
                <a:cs typeface="宋体"/>
              </a:rPr>
              <a:t>新零售的从门店向</a:t>
            </a:r>
            <a:r>
              <a:rPr sz="2400" spc="-20" dirty="0" smtClean="0">
                <a:solidFill>
                  <a:prstClr val="black"/>
                </a:solidFill>
                <a:latin typeface="微软雅黑" panose="020B0503020204020204" pitchFamily="34" charset="-122"/>
                <a:ea typeface="微软雅黑" panose="020B0503020204020204" pitchFamily="34" charset="-122"/>
                <a:cs typeface="宋体"/>
              </a:rPr>
              <a:t>社</a:t>
            </a:r>
            <a:r>
              <a:rPr sz="2400" spc="-5" dirty="0" smtClean="0">
                <a:solidFill>
                  <a:prstClr val="black"/>
                </a:solidFill>
                <a:latin typeface="微软雅黑" panose="020B0503020204020204" pitchFamily="34" charset="-122"/>
                <a:ea typeface="微软雅黑" panose="020B0503020204020204" pitchFamily="34" charset="-122"/>
                <a:cs typeface="宋体"/>
              </a:rPr>
              <a:t>区配送</a:t>
            </a:r>
            <a:r>
              <a:rPr sz="2400" spc="-5" dirty="0">
                <a:solidFill>
                  <a:prstClr val="black"/>
                </a:solidFill>
                <a:latin typeface="微软雅黑" panose="020B0503020204020204" pitchFamily="34" charset="-122"/>
                <a:ea typeface="微软雅黑" panose="020B0503020204020204" pitchFamily="34" charset="-122"/>
                <a:cs typeface="宋体"/>
              </a:rPr>
              <a:t>、</a:t>
            </a:r>
            <a:r>
              <a:rPr sz="2400" spc="-5" dirty="0" smtClean="0">
                <a:solidFill>
                  <a:prstClr val="black"/>
                </a:solidFill>
                <a:latin typeface="微软雅黑" panose="020B0503020204020204" pitchFamily="34" charset="-122"/>
                <a:ea typeface="微软雅黑" panose="020B0503020204020204" pitchFamily="34" charset="-122"/>
                <a:cs typeface="宋体"/>
              </a:rPr>
              <a:t>区域内门店货物调拨均采用即时配</a:t>
            </a:r>
            <a:r>
              <a:rPr sz="2400" spc="-20" dirty="0" smtClean="0">
                <a:solidFill>
                  <a:prstClr val="black"/>
                </a:solidFill>
                <a:latin typeface="微软雅黑" panose="020B0503020204020204" pitchFamily="34" charset="-122"/>
                <a:ea typeface="微软雅黑" panose="020B0503020204020204" pitchFamily="34" charset="-122"/>
                <a:cs typeface="宋体"/>
              </a:rPr>
              <a:t>送</a:t>
            </a:r>
            <a:r>
              <a:rPr sz="2400" spc="-5" dirty="0" smtClean="0">
                <a:solidFill>
                  <a:prstClr val="black"/>
                </a:solidFill>
                <a:latin typeface="微软雅黑" panose="020B0503020204020204" pitchFamily="34" charset="-122"/>
                <a:ea typeface="微软雅黑" panose="020B0503020204020204" pitchFamily="34" charset="-122"/>
                <a:cs typeface="宋体"/>
              </a:rPr>
              <a:t>服务</a:t>
            </a:r>
            <a:r>
              <a:rPr sz="2400" spc="-5" dirty="0">
                <a:solidFill>
                  <a:prstClr val="black"/>
                </a:solidFill>
                <a:latin typeface="微软雅黑" panose="020B0503020204020204" pitchFamily="34" charset="-122"/>
                <a:ea typeface="微软雅黑" panose="020B0503020204020204" pitchFamily="34" charset="-122"/>
                <a:cs typeface="宋体"/>
              </a:rPr>
              <a:t>；部分快递企业和电子商务平台，</a:t>
            </a:r>
            <a:r>
              <a:rPr sz="2400" spc="-5" dirty="0" smtClean="0">
                <a:solidFill>
                  <a:prstClr val="black"/>
                </a:solidFill>
                <a:latin typeface="微软雅黑" panose="020B0503020204020204" pitchFamily="34" charset="-122"/>
                <a:ea typeface="微软雅黑" panose="020B0503020204020204" pitchFamily="34" charset="-122"/>
                <a:cs typeface="宋体"/>
              </a:rPr>
              <a:t>也发</a:t>
            </a:r>
            <a:r>
              <a:rPr sz="2400" spc="-20" dirty="0" smtClean="0">
                <a:solidFill>
                  <a:prstClr val="black"/>
                </a:solidFill>
                <a:latin typeface="微软雅黑" panose="020B0503020204020204" pitchFamily="34" charset="-122"/>
                <a:ea typeface="微软雅黑" panose="020B0503020204020204" pitchFamily="34" charset="-122"/>
                <a:cs typeface="宋体"/>
              </a:rPr>
              <a:t>展</a:t>
            </a:r>
            <a:r>
              <a:rPr sz="2400" spc="-5" dirty="0" smtClean="0">
                <a:solidFill>
                  <a:prstClr val="black"/>
                </a:solidFill>
                <a:latin typeface="微软雅黑" panose="020B0503020204020204" pitchFamily="34" charset="-122"/>
                <a:ea typeface="微软雅黑" panose="020B0503020204020204" pitchFamily="34" charset="-122"/>
                <a:cs typeface="宋体"/>
              </a:rPr>
              <a:t>即时配送与自身平台的智慧物流大系统对接</a:t>
            </a:r>
            <a:r>
              <a:rPr sz="2400" spc="-20" dirty="0" smtClean="0">
                <a:solidFill>
                  <a:prstClr val="black"/>
                </a:solidFill>
                <a:latin typeface="微软雅黑" panose="020B0503020204020204" pitchFamily="34" charset="-122"/>
                <a:ea typeface="微软雅黑" panose="020B0503020204020204" pitchFamily="34" charset="-122"/>
                <a:cs typeface="宋体"/>
              </a:rPr>
              <a:t>，</a:t>
            </a:r>
            <a:r>
              <a:rPr sz="2400" dirty="0" smtClean="0">
                <a:solidFill>
                  <a:prstClr val="black"/>
                </a:solidFill>
                <a:latin typeface="微软雅黑" panose="020B0503020204020204" pitchFamily="34" charset="-122"/>
                <a:ea typeface="微软雅黑" panose="020B0503020204020204" pitchFamily="34" charset="-122"/>
                <a:cs typeface="宋体"/>
              </a:rPr>
              <a:t>提高配送时效</a:t>
            </a:r>
            <a:r>
              <a:rPr sz="2400" spc="-20" dirty="0">
                <a:solidFill>
                  <a:prstClr val="black"/>
                </a:solidFill>
                <a:latin typeface="微软雅黑" panose="020B0503020204020204" pitchFamily="34" charset="-122"/>
                <a:ea typeface="微软雅黑" panose="020B0503020204020204" pitchFamily="34" charset="-122"/>
                <a:cs typeface="宋体"/>
              </a:rPr>
              <a:t>。</a:t>
            </a:r>
            <a:endParaRPr sz="2400" dirty="0">
              <a:solidFill>
                <a:prstClr val="black"/>
              </a:solidFill>
              <a:latin typeface="微软雅黑" panose="020B0503020204020204" pitchFamily="34" charset="-122"/>
              <a:ea typeface="微软雅黑" panose="020B0503020204020204" pitchFamily="34" charset="-122"/>
              <a:cs typeface="宋体"/>
            </a:endParaRPr>
          </a:p>
        </p:txBody>
      </p:sp>
    </p:spTree>
    <p:extLst>
      <p:ext uri="{BB962C8B-B14F-4D97-AF65-F5344CB8AC3E}">
        <p14:creationId xmlns:p14="http://schemas.microsoft.com/office/powerpoint/2010/main" val="417841541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38533" y="1340767"/>
            <a:ext cx="10009114" cy="749993"/>
            <a:chOff x="338534" y="1304515"/>
            <a:chExt cx="4142388" cy="645740"/>
          </a:xfrm>
        </p:grpSpPr>
        <p:sp>
          <p:nvSpPr>
            <p:cNvPr id="10" name="燕尾形 9"/>
            <p:cNvSpPr/>
            <p:nvPr/>
          </p:nvSpPr>
          <p:spPr>
            <a:xfrm rot="10800000" flipH="1">
              <a:off x="338534" y="1304515"/>
              <a:ext cx="2808313" cy="468300"/>
            </a:xfrm>
            <a:prstGeom prst="chevron">
              <a:avLst>
                <a:gd name="adj" fmla="val 37294"/>
              </a:avLst>
            </a:prstGeom>
            <a:solidFill>
              <a:srgbClr val="00FFFF"/>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prstClr val="white"/>
                </a:solidFill>
                <a:latin typeface="方正粗倩简体" pitchFamily="65" charset="-122"/>
                <a:ea typeface="方正粗倩简体" pitchFamily="65" charset="-122"/>
              </a:endParaRPr>
            </a:p>
          </p:txBody>
        </p:sp>
        <p:sp>
          <p:nvSpPr>
            <p:cNvPr id="11" name="TextBox 1"/>
            <p:cNvSpPr txBox="1"/>
            <p:nvPr/>
          </p:nvSpPr>
          <p:spPr>
            <a:xfrm>
              <a:off x="370512" y="1340769"/>
              <a:ext cx="4110410" cy="609486"/>
            </a:xfrm>
            <a:prstGeom prst="rect">
              <a:avLst/>
            </a:prstGeom>
            <a:noFill/>
          </p:spPr>
          <p:txBody>
            <a:bodyPr wrap="none" rtlCol="0">
              <a:spAutoFit/>
            </a:bodyPr>
            <a:lstStyle/>
            <a:p>
              <a:r>
                <a:rPr lang="zh-CN" altLang="en-US" sz="2000" b="1" dirty="0">
                  <a:solidFill>
                    <a:prstClr val="black"/>
                  </a:solidFill>
                  <a:latin typeface="微软雅黑" panose="020B0503020204020204" pitchFamily="34" charset="-122"/>
                  <a:ea typeface="微软雅黑" panose="020B0503020204020204" pitchFamily="34" charset="-122"/>
                </a:rPr>
                <a:t>（三）电子商务环境下物流解决方案要考虑的五大因素</a:t>
              </a:r>
            </a:p>
            <a:p>
              <a:endParaRPr lang="zh-CN" altLang="en-US" sz="2000" b="1" dirty="0">
                <a:solidFill>
                  <a:prstClr val="black"/>
                </a:solidFill>
                <a:latin typeface="微软雅黑" panose="020B0503020204020204" pitchFamily="34" charset="-122"/>
                <a:ea typeface="微软雅黑" panose="020B0503020204020204" pitchFamily="34" charset="-122"/>
              </a:endParaRPr>
            </a:p>
          </p:txBody>
        </p:sp>
      </p:grpSp>
      <p:sp>
        <p:nvSpPr>
          <p:cNvPr id="13" name="TextBox 8"/>
          <p:cNvSpPr txBox="1"/>
          <p:nvPr/>
        </p:nvSpPr>
        <p:spPr>
          <a:xfrm>
            <a:off x="266527" y="188640"/>
            <a:ext cx="6698633" cy="461665"/>
          </a:xfrm>
          <a:prstGeom prst="rect">
            <a:avLst/>
          </a:prstGeom>
          <a:noFill/>
        </p:spPr>
        <p:txBody>
          <a:bodyPr wrap="square" rtlCol="0">
            <a:spAutoFit/>
          </a:bodyPr>
          <a:lstStyle/>
          <a:p>
            <a:r>
              <a:rPr lang="zh-CN" altLang="en-US" sz="2400" b="1" dirty="0">
                <a:solidFill>
                  <a:prstClr val="black">
                    <a:lumMod val="75000"/>
                    <a:lumOff val="25000"/>
                  </a:prstClr>
                </a:solidFill>
                <a:latin typeface="微软雅黑" panose="020B0503020204020204" charset="-122"/>
                <a:ea typeface="微软雅黑" panose="020B0503020204020204" charset="-122"/>
              </a:rPr>
              <a:t>三、电子商务环境下物流</a:t>
            </a:r>
            <a:r>
              <a:rPr lang="zh-CN" altLang="en-US" sz="2400" b="1" dirty="0" smtClean="0">
                <a:solidFill>
                  <a:prstClr val="black">
                    <a:lumMod val="75000"/>
                    <a:lumOff val="25000"/>
                  </a:prstClr>
                </a:solidFill>
                <a:latin typeface="微软雅黑" panose="020B0503020204020204" charset="-122"/>
                <a:ea typeface="微软雅黑" panose="020B0503020204020204" charset="-122"/>
              </a:rPr>
              <a:t>的发展</a:t>
            </a:r>
            <a:endParaRPr lang="zh-CN" altLang="en-US" sz="2000" b="1" dirty="0">
              <a:solidFill>
                <a:prstClr val="black">
                  <a:lumMod val="75000"/>
                  <a:lumOff val="25000"/>
                </a:prstClr>
              </a:solidFill>
              <a:latin typeface="微软雅黑" panose="020B0503020204020204" charset="-122"/>
              <a:ea typeface="微软雅黑" panose="020B0503020204020204" charset="-122"/>
            </a:endParaRPr>
          </a:p>
        </p:txBody>
      </p:sp>
      <p:sp>
        <p:nvSpPr>
          <p:cNvPr id="7" name="内容占位符 2"/>
          <p:cNvSpPr txBox="1"/>
          <p:nvPr/>
        </p:nvSpPr>
        <p:spPr>
          <a:xfrm>
            <a:off x="1419175" y="2204864"/>
            <a:ext cx="9360000" cy="324036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47675">
              <a:lnSpc>
                <a:spcPct val="150000"/>
              </a:lnSpc>
              <a:buClr>
                <a:srgbClr val="0070C0"/>
              </a:buClr>
              <a:buFont typeface="Arial" panose="020B0604020202020204" pitchFamily="34" charset="0"/>
              <a:buNone/>
            </a:pPr>
            <a:r>
              <a:rPr lang="zh-CN" altLang="en-US" sz="2000" b="1" dirty="0" smtClean="0">
                <a:solidFill>
                  <a:srgbClr val="4BACC6">
                    <a:lumMod val="75000"/>
                  </a:srgbClr>
                </a:solidFill>
                <a:latin typeface="微软雅黑" panose="020B0503020204020204" pitchFamily="34" charset="-122"/>
                <a:ea typeface="微软雅黑" panose="020B0503020204020204" pitchFamily="34" charset="-122"/>
              </a:rPr>
              <a:t>（</a:t>
            </a:r>
            <a:r>
              <a:rPr lang="en-US" altLang="zh-CN" sz="2000" b="1" dirty="0">
                <a:solidFill>
                  <a:srgbClr val="4BACC6">
                    <a:lumMod val="75000"/>
                  </a:srgbClr>
                </a:solidFill>
                <a:latin typeface="微软雅黑" panose="020B0503020204020204" pitchFamily="34" charset="-122"/>
                <a:ea typeface="微软雅黑" panose="020B0503020204020204" pitchFamily="34" charset="-122"/>
              </a:rPr>
              <a:t>1</a:t>
            </a:r>
            <a:r>
              <a:rPr lang="zh-CN" altLang="en-US" sz="2000" b="1" dirty="0">
                <a:solidFill>
                  <a:srgbClr val="4BACC6">
                    <a:lumMod val="75000"/>
                  </a:srgbClr>
                </a:solidFill>
                <a:latin typeface="微软雅黑" panose="020B0503020204020204" pitchFamily="34" charset="-122"/>
                <a:ea typeface="微软雅黑" panose="020B0503020204020204" pitchFamily="34" charset="-122"/>
              </a:rPr>
              <a:t>）消费者的地区分布</a:t>
            </a:r>
          </a:p>
          <a:p>
            <a:pPr marL="0" indent="447675">
              <a:lnSpc>
                <a:spcPct val="150000"/>
              </a:lnSpc>
              <a:buClr>
                <a:srgbClr val="0070C0"/>
              </a:buClr>
              <a:buFont typeface="Arial" panose="020B0604020202020204" pitchFamily="34" charset="0"/>
              <a:buNone/>
            </a:pPr>
            <a:r>
              <a:rPr lang="zh-CN" altLang="en-US" sz="2000" b="1" dirty="0">
                <a:solidFill>
                  <a:srgbClr val="4BACC6">
                    <a:lumMod val="75000"/>
                  </a:srgbClr>
                </a:solidFill>
                <a:latin typeface="微软雅黑" panose="020B0503020204020204" pitchFamily="34" charset="-122"/>
                <a:ea typeface="微软雅黑" panose="020B0503020204020204" pitchFamily="34" charset="-122"/>
              </a:rPr>
              <a:t>（</a:t>
            </a:r>
            <a:r>
              <a:rPr lang="en-US" altLang="zh-CN" sz="2000" b="1" dirty="0">
                <a:solidFill>
                  <a:srgbClr val="4BACC6">
                    <a:lumMod val="75000"/>
                  </a:srgbClr>
                </a:solidFill>
                <a:latin typeface="微软雅黑" panose="020B0503020204020204" pitchFamily="34" charset="-122"/>
                <a:ea typeface="微软雅黑" panose="020B0503020204020204" pitchFamily="34" charset="-122"/>
              </a:rPr>
              <a:t>2</a:t>
            </a:r>
            <a:r>
              <a:rPr lang="zh-CN" altLang="en-US" sz="2000" b="1" dirty="0">
                <a:solidFill>
                  <a:srgbClr val="4BACC6">
                    <a:lumMod val="75000"/>
                  </a:srgbClr>
                </a:solidFill>
                <a:latin typeface="微软雅黑" panose="020B0503020204020204" pitchFamily="34" charset="-122"/>
                <a:ea typeface="微软雅黑" panose="020B0503020204020204" pitchFamily="34" charset="-122"/>
              </a:rPr>
              <a:t>）销售的品种</a:t>
            </a:r>
          </a:p>
          <a:p>
            <a:pPr marL="0" indent="447675">
              <a:lnSpc>
                <a:spcPct val="150000"/>
              </a:lnSpc>
              <a:buClr>
                <a:srgbClr val="0070C0"/>
              </a:buClr>
              <a:buFont typeface="Arial" panose="020B0604020202020204" pitchFamily="34" charset="0"/>
              <a:buNone/>
            </a:pPr>
            <a:r>
              <a:rPr lang="zh-CN" altLang="en-US" sz="2000" b="1" dirty="0">
                <a:solidFill>
                  <a:srgbClr val="4BACC6">
                    <a:lumMod val="75000"/>
                  </a:srgbClr>
                </a:solidFill>
                <a:latin typeface="微软雅黑" panose="020B0503020204020204" pitchFamily="34" charset="-122"/>
                <a:ea typeface="微软雅黑" panose="020B0503020204020204" pitchFamily="34" charset="-122"/>
              </a:rPr>
              <a:t>（</a:t>
            </a:r>
            <a:r>
              <a:rPr lang="en-US" altLang="zh-CN" sz="2000" b="1" dirty="0">
                <a:solidFill>
                  <a:srgbClr val="4BACC6">
                    <a:lumMod val="75000"/>
                  </a:srgbClr>
                </a:solidFill>
                <a:latin typeface="微软雅黑" panose="020B0503020204020204" pitchFamily="34" charset="-122"/>
                <a:ea typeface="微软雅黑" panose="020B0503020204020204" pitchFamily="34" charset="-122"/>
              </a:rPr>
              <a:t>3</a:t>
            </a:r>
            <a:r>
              <a:rPr lang="zh-CN" altLang="en-US" sz="2000" b="1" dirty="0">
                <a:solidFill>
                  <a:srgbClr val="4BACC6">
                    <a:lumMod val="75000"/>
                  </a:srgbClr>
                </a:solidFill>
                <a:latin typeface="微软雅黑" panose="020B0503020204020204" pitchFamily="34" charset="-122"/>
                <a:ea typeface="微软雅黑" panose="020B0503020204020204" pitchFamily="34" charset="-122"/>
              </a:rPr>
              <a:t>）配送细节</a:t>
            </a:r>
          </a:p>
          <a:p>
            <a:pPr marL="0" indent="447675">
              <a:lnSpc>
                <a:spcPct val="150000"/>
              </a:lnSpc>
              <a:buClr>
                <a:srgbClr val="0070C0"/>
              </a:buClr>
              <a:buFont typeface="Arial" panose="020B0604020202020204" pitchFamily="34" charset="0"/>
              <a:buNone/>
            </a:pPr>
            <a:r>
              <a:rPr lang="zh-CN" altLang="en-US" sz="2000" b="1" dirty="0">
                <a:solidFill>
                  <a:srgbClr val="4BACC6">
                    <a:lumMod val="75000"/>
                  </a:srgbClr>
                </a:solidFill>
                <a:latin typeface="微软雅黑" panose="020B0503020204020204" pitchFamily="34" charset="-122"/>
                <a:ea typeface="微软雅黑" panose="020B0503020204020204" pitchFamily="34" charset="-122"/>
              </a:rPr>
              <a:t>（</a:t>
            </a:r>
            <a:r>
              <a:rPr lang="en-US" altLang="zh-CN" sz="2000" b="1" dirty="0">
                <a:solidFill>
                  <a:srgbClr val="4BACC6">
                    <a:lumMod val="75000"/>
                  </a:srgbClr>
                </a:solidFill>
                <a:latin typeface="微软雅黑" panose="020B0503020204020204" pitchFamily="34" charset="-122"/>
                <a:ea typeface="微软雅黑" panose="020B0503020204020204" pitchFamily="34" charset="-122"/>
              </a:rPr>
              <a:t>4</a:t>
            </a:r>
            <a:r>
              <a:rPr lang="zh-CN" altLang="en-US" sz="2000" b="1" dirty="0">
                <a:solidFill>
                  <a:srgbClr val="4BACC6">
                    <a:lumMod val="75000"/>
                  </a:srgbClr>
                </a:solidFill>
                <a:latin typeface="微软雅黑" panose="020B0503020204020204" pitchFamily="34" charset="-122"/>
                <a:ea typeface="微软雅黑" panose="020B0503020204020204" pitchFamily="34" charset="-122"/>
              </a:rPr>
              <a:t>）服务提供者</a:t>
            </a:r>
          </a:p>
          <a:p>
            <a:pPr marL="0" indent="447675">
              <a:lnSpc>
                <a:spcPct val="150000"/>
              </a:lnSpc>
              <a:buClr>
                <a:srgbClr val="0070C0"/>
              </a:buClr>
              <a:buFont typeface="Arial" panose="020B0604020202020204" pitchFamily="34" charset="0"/>
              <a:buNone/>
            </a:pPr>
            <a:r>
              <a:rPr lang="zh-CN" altLang="en-US" sz="2000" b="1" dirty="0">
                <a:solidFill>
                  <a:srgbClr val="4BACC6">
                    <a:lumMod val="75000"/>
                  </a:srgbClr>
                </a:solidFill>
                <a:latin typeface="微软雅黑" panose="020B0503020204020204" pitchFamily="34" charset="-122"/>
                <a:ea typeface="微软雅黑" panose="020B0503020204020204" pitchFamily="34" charset="-122"/>
              </a:rPr>
              <a:t>（</a:t>
            </a:r>
            <a:r>
              <a:rPr lang="en-US" altLang="zh-CN" sz="2000" b="1" dirty="0">
                <a:solidFill>
                  <a:srgbClr val="4BACC6">
                    <a:lumMod val="75000"/>
                  </a:srgbClr>
                </a:solidFill>
                <a:latin typeface="微软雅黑" panose="020B0503020204020204" pitchFamily="34" charset="-122"/>
                <a:ea typeface="微软雅黑" panose="020B0503020204020204" pitchFamily="34" charset="-122"/>
              </a:rPr>
              <a:t>5</a:t>
            </a:r>
            <a:r>
              <a:rPr lang="zh-CN" altLang="en-US" sz="2000" b="1" dirty="0">
                <a:solidFill>
                  <a:srgbClr val="4BACC6">
                    <a:lumMod val="75000"/>
                  </a:srgbClr>
                </a:solidFill>
                <a:latin typeface="微软雅黑" panose="020B0503020204020204" pitchFamily="34" charset="-122"/>
                <a:ea typeface="微软雅黑" panose="020B0503020204020204" pitchFamily="34" charset="-122"/>
              </a:rPr>
              <a:t>）物流成本与</a:t>
            </a:r>
            <a:r>
              <a:rPr lang="zh-CN" altLang="en-US" sz="2000" b="1" dirty="0" smtClean="0">
                <a:solidFill>
                  <a:srgbClr val="4BACC6">
                    <a:lumMod val="75000"/>
                  </a:srgbClr>
                </a:solidFill>
                <a:latin typeface="微软雅黑" panose="020B0503020204020204" pitchFamily="34" charset="-122"/>
                <a:ea typeface="微软雅黑" panose="020B0503020204020204" pitchFamily="34" charset="-122"/>
              </a:rPr>
              <a:t>库存控制</a:t>
            </a:r>
            <a:endParaRPr lang="zh-CN" altLang="en-US" sz="2000" b="1" dirty="0">
              <a:solidFill>
                <a:srgbClr val="4BACC6">
                  <a:lumMod val="75000"/>
                </a:srgbClr>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99375" y="3717032"/>
            <a:ext cx="3810000" cy="2857500"/>
          </a:xfrm>
          <a:prstGeom prst="rect">
            <a:avLst/>
          </a:prstGeom>
        </p:spPr>
      </p:pic>
    </p:spTree>
    <p:extLst>
      <p:ext uri="{BB962C8B-B14F-4D97-AF65-F5344CB8AC3E}">
        <p14:creationId xmlns:p14="http://schemas.microsoft.com/office/powerpoint/2010/main" val="277103546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44716" y="1310976"/>
            <a:ext cx="5034377" cy="543906"/>
            <a:chOff x="342543" y="1278864"/>
            <a:chExt cx="3263835" cy="468300"/>
          </a:xfrm>
        </p:grpSpPr>
        <p:sp>
          <p:nvSpPr>
            <p:cNvPr id="10" name="燕尾形 9"/>
            <p:cNvSpPr/>
            <p:nvPr/>
          </p:nvSpPr>
          <p:spPr>
            <a:xfrm rot="10800000" flipH="1">
              <a:off x="342543" y="1278864"/>
              <a:ext cx="3263835" cy="468300"/>
            </a:xfrm>
            <a:prstGeom prst="chevron">
              <a:avLst>
                <a:gd name="adj" fmla="val 37294"/>
              </a:avLst>
            </a:prstGeom>
            <a:solidFill>
              <a:srgbClr val="00FFFF"/>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000" dirty="0">
                <a:latin typeface="方正粗倩简体" pitchFamily="65" charset="-122"/>
                <a:ea typeface="方正粗倩简体" pitchFamily="65" charset="-122"/>
              </a:endParaRPr>
            </a:p>
          </p:txBody>
        </p:sp>
        <p:sp>
          <p:nvSpPr>
            <p:cNvPr id="11" name="TextBox 1"/>
            <p:cNvSpPr txBox="1"/>
            <p:nvPr/>
          </p:nvSpPr>
          <p:spPr>
            <a:xfrm>
              <a:off x="370512" y="1340769"/>
              <a:ext cx="3162622" cy="344492"/>
            </a:xfrm>
            <a:prstGeom prst="rect">
              <a:avLst/>
            </a:prstGeom>
            <a:noFill/>
          </p:spPr>
          <p:txBody>
            <a:bodyPr wrap="none" rtlCol="0">
              <a:spAutoFit/>
            </a:bodyPr>
            <a:lstStyle/>
            <a:p>
              <a:r>
                <a:rPr lang="zh-CN" altLang="en-US" sz="2000" b="1" dirty="0" smtClean="0">
                  <a:latin typeface="微软雅黑" panose="020B0503020204020204" pitchFamily="34" charset="-122"/>
                  <a:ea typeface="微软雅黑" panose="020B0503020204020204" pitchFamily="34" charset="-122"/>
                </a:rPr>
                <a:t>（四）</a:t>
              </a:r>
              <a:r>
                <a:rPr lang="zh-CN" altLang="en-US" sz="2000" b="1" dirty="0">
                  <a:latin typeface="微软雅黑" panose="020B0503020204020204" pitchFamily="34" charset="-122"/>
                  <a:ea typeface="微软雅黑" panose="020B0503020204020204" pitchFamily="34" charset="-122"/>
                </a:rPr>
                <a:t>电子商务环境下物流业的发展趋势 </a:t>
              </a:r>
            </a:p>
          </p:txBody>
        </p:sp>
      </p:grpSp>
      <p:sp>
        <p:nvSpPr>
          <p:cNvPr id="13" name="TextBox 8"/>
          <p:cNvSpPr txBox="1"/>
          <p:nvPr/>
        </p:nvSpPr>
        <p:spPr>
          <a:xfrm>
            <a:off x="338533" y="152963"/>
            <a:ext cx="6698633" cy="461665"/>
          </a:xfrm>
          <a:prstGeom prst="rect">
            <a:avLst/>
          </a:prstGeom>
          <a:noFill/>
        </p:spPr>
        <p:txBody>
          <a:bodyPr wrap="square" rtlCol="0">
            <a:spAutoFit/>
          </a:bodyPr>
          <a:lstStyle/>
          <a:p>
            <a:r>
              <a:rPr lang="zh-CN" altLang="en-US" sz="2400" b="1" dirty="0">
                <a:solidFill>
                  <a:schemeClr val="tx1">
                    <a:lumMod val="75000"/>
                    <a:lumOff val="25000"/>
                  </a:schemeClr>
                </a:solidFill>
                <a:latin typeface="微软雅黑" panose="020B0503020204020204" charset="-122"/>
                <a:ea typeface="微软雅黑" panose="020B0503020204020204" charset="-122"/>
              </a:rPr>
              <a:t>三、电子商务环境下物流</a:t>
            </a:r>
            <a:r>
              <a:rPr lang="zh-CN" altLang="en-US" sz="2400" b="1" dirty="0" smtClean="0">
                <a:solidFill>
                  <a:schemeClr val="tx1">
                    <a:lumMod val="75000"/>
                    <a:lumOff val="25000"/>
                  </a:schemeClr>
                </a:solidFill>
                <a:latin typeface="微软雅黑" panose="020B0503020204020204" charset="-122"/>
                <a:ea typeface="微软雅黑" panose="020B0503020204020204" charset="-122"/>
              </a:rPr>
              <a:t>的发展</a:t>
            </a:r>
            <a:endParaRPr lang="zh-CN" altLang="en-US" sz="2000" b="1" dirty="0">
              <a:solidFill>
                <a:schemeClr val="tx1">
                  <a:lumMod val="75000"/>
                  <a:lumOff val="25000"/>
                </a:schemeClr>
              </a:solidFill>
              <a:latin typeface="微软雅黑" panose="020B0503020204020204" charset="-122"/>
              <a:ea typeface="微软雅黑" panose="020B0503020204020204" charset="-122"/>
            </a:endParaRPr>
          </a:p>
        </p:txBody>
      </p:sp>
      <p:sp>
        <p:nvSpPr>
          <p:cNvPr id="7" name="内容占位符 2"/>
          <p:cNvSpPr txBox="1"/>
          <p:nvPr/>
        </p:nvSpPr>
        <p:spPr>
          <a:xfrm>
            <a:off x="1419175" y="2096852"/>
            <a:ext cx="9360000" cy="324036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47675">
              <a:lnSpc>
                <a:spcPct val="150000"/>
              </a:lnSpc>
              <a:buClr>
                <a:srgbClr val="0070C0"/>
              </a:buClr>
              <a:buNone/>
            </a:pPr>
            <a:r>
              <a:rPr lang="zh-CN" altLang="en-US" sz="2000" b="1" dirty="0" smtClean="0">
                <a:solidFill>
                  <a:schemeClr val="accent5">
                    <a:lumMod val="75000"/>
                  </a:schemeClr>
                </a:solidFill>
                <a:latin typeface="微软雅黑" panose="020B0503020204020204" pitchFamily="34" charset="-122"/>
                <a:ea typeface="微软雅黑" panose="020B0503020204020204" pitchFamily="34" charset="-122"/>
              </a:rPr>
              <a:t>（</a:t>
            </a:r>
            <a:r>
              <a:rPr lang="en-US" altLang="zh-CN" sz="2000" b="1" dirty="0">
                <a:solidFill>
                  <a:schemeClr val="accent5">
                    <a:lumMod val="75000"/>
                  </a:schemeClr>
                </a:solidFill>
                <a:latin typeface="微软雅黑" panose="020B0503020204020204" pitchFamily="34" charset="-122"/>
                <a:ea typeface="微软雅黑" panose="020B0503020204020204" pitchFamily="34" charset="-122"/>
              </a:rPr>
              <a:t>1</a:t>
            </a: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）功能化、多样化</a:t>
            </a:r>
            <a:r>
              <a:rPr lang="en-US" altLang="zh-CN" sz="2000" b="1" dirty="0">
                <a:solidFill>
                  <a:schemeClr val="accent5">
                    <a:lumMod val="75000"/>
                  </a:schemeClr>
                </a:solidFill>
                <a:latin typeface="微软雅黑" panose="020B0503020204020204" pitchFamily="34" charset="-122"/>
                <a:ea typeface="微软雅黑" panose="020B0503020204020204" pitchFamily="34" charset="-122"/>
              </a:rPr>
              <a:t>——</a:t>
            </a: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物流业发展的方向</a:t>
            </a:r>
          </a:p>
          <a:p>
            <a:pPr marL="0" indent="447675">
              <a:lnSpc>
                <a:spcPct val="150000"/>
              </a:lnSpc>
              <a:buClr>
                <a:srgbClr val="0070C0"/>
              </a:buClr>
              <a:buNone/>
            </a:pP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a:t>
            </a:r>
            <a:r>
              <a:rPr lang="en-US" altLang="zh-CN" sz="2000" b="1" dirty="0">
                <a:solidFill>
                  <a:schemeClr val="accent5">
                    <a:lumMod val="75000"/>
                  </a:schemeClr>
                </a:solidFill>
                <a:latin typeface="微软雅黑" panose="020B0503020204020204" pitchFamily="34" charset="-122"/>
                <a:ea typeface="微软雅黑" panose="020B0503020204020204" pitchFamily="34" charset="-122"/>
              </a:rPr>
              <a:t>2</a:t>
            </a: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）一流的服务</a:t>
            </a:r>
            <a:r>
              <a:rPr lang="en-US" altLang="zh-CN" sz="2000" b="1" dirty="0">
                <a:solidFill>
                  <a:schemeClr val="accent5">
                    <a:lumMod val="75000"/>
                  </a:schemeClr>
                </a:solidFill>
                <a:latin typeface="微软雅黑" panose="020B0503020204020204" pitchFamily="34" charset="-122"/>
                <a:ea typeface="微软雅黑" panose="020B0503020204020204" pitchFamily="34" charset="-122"/>
              </a:rPr>
              <a:t>——</a:t>
            </a: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物流企业的追求</a:t>
            </a:r>
          </a:p>
          <a:p>
            <a:pPr marL="0" indent="447675">
              <a:lnSpc>
                <a:spcPct val="150000"/>
              </a:lnSpc>
              <a:buClr>
                <a:srgbClr val="0070C0"/>
              </a:buClr>
              <a:buNone/>
            </a:pP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a:t>
            </a:r>
            <a:r>
              <a:rPr lang="en-US" altLang="zh-CN" sz="2000" b="1" dirty="0">
                <a:solidFill>
                  <a:schemeClr val="accent5">
                    <a:lumMod val="75000"/>
                  </a:schemeClr>
                </a:solidFill>
                <a:latin typeface="微软雅黑" panose="020B0503020204020204" pitchFamily="34" charset="-122"/>
                <a:ea typeface="微软雅黑" panose="020B0503020204020204" pitchFamily="34" charset="-122"/>
              </a:rPr>
              <a:t>3</a:t>
            </a: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）信息化</a:t>
            </a:r>
            <a:r>
              <a:rPr lang="en-US" altLang="zh-CN" sz="2000" b="1" dirty="0">
                <a:solidFill>
                  <a:schemeClr val="accent5">
                    <a:lumMod val="75000"/>
                  </a:schemeClr>
                </a:solidFill>
                <a:latin typeface="微软雅黑" panose="020B0503020204020204" pitchFamily="34" charset="-122"/>
                <a:ea typeface="微软雅黑" panose="020B0503020204020204" pitchFamily="34" charset="-122"/>
              </a:rPr>
              <a:t>——</a:t>
            </a: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现代物流业的必由之路</a:t>
            </a:r>
          </a:p>
          <a:p>
            <a:pPr marL="0" indent="447675">
              <a:lnSpc>
                <a:spcPct val="150000"/>
              </a:lnSpc>
              <a:buClr>
                <a:srgbClr val="0070C0"/>
              </a:buClr>
              <a:buNone/>
            </a:pP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a:t>
            </a:r>
            <a:r>
              <a:rPr lang="en-US" altLang="zh-CN" sz="2000" b="1" dirty="0">
                <a:solidFill>
                  <a:schemeClr val="accent5">
                    <a:lumMod val="75000"/>
                  </a:schemeClr>
                </a:solidFill>
                <a:latin typeface="微软雅黑" panose="020B0503020204020204" pitchFamily="34" charset="-122"/>
                <a:ea typeface="微软雅黑" panose="020B0503020204020204" pitchFamily="34" charset="-122"/>
              </a:rPr>
              <a:t>4</a:t>
            </a: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）全球化</a:t>
            </a:r>
            <a:r>
              <a:rPr lang="en-US" altLang="zh-CN" sz="2000" b="1" dirty="0">
                <a:solidFill>
                  <a:schemeClr val="accent5">
                    <a:lumMod val="75000"/>
                  </a:schemeClr>
                </a:solidFill>
                <a:latin typeface="微软雅黑" panose="020B0503020204020204" pitchFamily="34" charset="-122"/>
                <a:ea typeface="微软雅黑" panose="020B0503020204020204" pitchFamily="34" charset="-122"/>
              </a:rPr>
              <a:t>——</a:t>
            </a:r>
            <a:r>
              <a:rPr lang="zh-CN" altLang="en-US" sz="2000" b="1" dirty="0">
                <a:solidFill>
                  <a:schemeClr val="accent5">
                    <a:lumMod val="75000"/>
                  </a:schemeClr>
                </a:solidFill>
                <a:latin typeface="微软雅黑" panose="020B0503020204020204" pitchFamily="34" charset="-122"/>
                <a:ea typeface="微软雅黑" panose="020B0503020204020204" pitchFamily="34" charset="-122"/>
              </a:rPr>
              <a:t>物流企业竞争的趋势</a:t>
            </a: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99375" y="3717032"/>
            <a:ext cx="3810000" cy="2857500"/>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38534" y="1340768"/>
            <a:ext cx="5400602" cy="543906"/>
            <a:chOff x="338534" y="1304515"/>
            <a:chExt cx="2808313" cy="468300"/>
          </a:xfrm>
        </p:grpSpPr>
        <p:sp>
          <p:nvSpPr>
            <p:cNvPr id="10" name="燕尾形 9"/>
            <p:cNvSpPr/>
            <p:nvPr/>
          </p:nvSpPr>
          <p:spPr>
            <a:xfrm rot="10800000" flipH="1">
              <a:off x="338534" y="1304515"/>
              <a:ext cx="2808313" cy="468300"/>
            </a:xfrm>
            <a:prstGeom prst="chevron">
              <a:avLst>
                <a:gd name="adj" fmla="val 37294"/>
              </a:avLst>
            </a:prstGeom>
            <a:solidFill>
              <a:srgbClr val="00FFFF"/>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000" dirty="0">
                <a:latin typeface="方正粗倩简体" pitchFamily="65" charset="-122"/>
                <a:ea typeface="方正粗倩简体" pitchFamily="65" charset="-122"/>
              </a:endParaRPr>
            </a:p>
          </p:txBody>
        </p:sp>
        <p:sp>
          <p:nvSpPr>
            <p:cNvPr id="11" name="TextBox 1"/>
            <p:cNvSpPr txBox="1"/>
            <p:nvPr/>
          </p:nvSpPr>
          <p:spPr>
            <a:xfrm>
              <a:off x="370512" y="1340769"/>
              <a:ext cx="2429998" cy="344492"/>
            </a:xfrm>
            <a:prstGeom prst="rect">
              <a:avLst/>
            </a:prstGeom>
            <a:noFill/>
          </p:spPr>
          <p:txBody>
            <a:bodyPr wrap="none" rtlCol="0">
              <a:spAutoFit/>
            </a:bodyPr>
            <a:lstStyle/>
            <a:p>
              <a:r>
                <a:rPr lang="zh-CN" altLang="en-US" sz="2000" dirty="0">
                  <a:latin typeface="方正粗圆简体" pitchFamily="2" charset="-122"/>
                  <a:ea typeface="方正粗圆简体" pitchFamily="2" charset="-122"/>
                </a:rPr>
                <a:t> </a:t>
              </a:r>
              <a:r>
                <a:rPr lang="zh-CN" altLang="en-US" sz="2000" b="1" dirty="0" smtClean="0">
                  <a:latin typeface="微软雅黑" panose="020B0503020204020204" pitchFamily="34" charset="-122"/>
                  <a:ea typeface="微软雅黑" panose="020B0503020204020204" pitchFamily="34" charset="-122"/>
                </a:rPr>
                <a:t>电子商务</a:t>
              </a:r>
              <a:r>
                <a:rPr lang="zh-CN" altLang="en-US" sz="2000" b="1" dirty="0">
                  <a:latin typeface="微软雅黑" panose="020B0503020204020204" pitchFamily="34" charset="-122"/>
                  <a:ea typeface="微软雅黑" panose="020B0503020204020204" pitchFamily="34" charset="-122"/>
                </a:rPr>
                <a:t>环境下我国物流业的发展对策</a:t>
              </a:r>
            </a:p>
          </p:txBody>
        </p:sp>
      </p:grpSp>
      <p:sp>
        <p:nvSpPr>
          <p:cNvPr id="13" name="TextBox 8"/>
          <p:cNvSpPr txBox="1"/>
          <p:nvPr/>
        </p:nvSpPr>
        <p:spPr>
          <a:xfrm>
            <a:off x="266527" y="188640"/>
            <a:ext cx="6698633" cy="461665"/>
          </a:xfrm>
          <a:prstGeom prst="rect">
            <a:avLst/>
          </a:prstGeom>
          <a:noFill/>
        </p:spPr>
        <p:txBody>
          <a:bodyPr wrap="square" rtlCol="0">
            <a:spAutoFit/>
          </a:bodyPr>
          <a:lstStyle/>
          <a:p>
            <a:r>
              <a:rPr lang="zh-CN" altLang="en-US" sz="2400" b="1" dirty="0">
                <a:solidFill>
                  <a:schemeClr val="tx1">
                    <a:lumMod val="75000"/>
                    <a:lumOff val="25000"/>
                  </a:schemeClr>
                </a:solidFill>
                <a:latin typeface="微软雅黑" panose="020B0503020204020204" charset="-122"/>
                <a:ea typeface="微软雅黑" panose="020B0503020204020204" charset="-122"/>
              </a:rPr>
              <a:t>四、现阶段我国电子商务下的</a:t>
            </a:r>
            <a:r>
              <a:rPr lang="zh-CN" altLang="en-US" sz="2400" b="1" dirty="0" smtClean="0">
                <a:solidFill>
                  <a:schemeClr val="tx1">
                    <a:lumMod val="75000"/>
                    <a:lumOff val="25000"/>
                  </a:schemeClr>
                </a:solidFill>
                <a:latin typeface="微软雅黑" panose="020B0503020204020204" charset="-122"/>
                <a:ea typeface="微软雅黑" panose="020B0503020204020204" charset="-122"/>
              </a:rPr>
              <a:t>物流发展</a:t>
            </a:r>
            <a:endParaRPr lang="zh-CN" altLang="en-US" sz="2000" b="1" dirty="0">
              <a:solidFill>
                <a:schemeClr val="tx1">
                  <a:lumMod val="75000"/>
                  <a:lumOff val="25000"/>
                </a:schemeClr>
              </a:solidFill>
              <a:latin typeface="微软雅黑" panose="020B0503020204020204" charset="-122"/>
              <a:ea typeface="微软雅黑" panose="020B0503020204020204" charset="-122"/>
            </a:endParaRPr>
          </a:p>
        </p:txBody>
      </p:sp>
      <p:graphicFrame>
        <p:nvGraphicFramePr>
          <p:cNvPr id="3" name="图示 2"/>
          <p:cNvGraphicFramePr/>
          <p:nvPr>
            <p:extLst>
              <p:ext uri="{D42A27DB-BD31-4B8C-83A1-F6EECF244321}">
                <p14:modId xmlns:p14="http://schemas.microsoft.com/office/powerpoint/2010/main" val="1260423690"/>
              </p:ext>
            </p:extLst>
          </p:nvPr>
        </p:nvGraphicFramePr>
        <p:xfrm>
          <a:off x="2301920" y="2276872"/>
          <a:ext cx="7594509" cy="41044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64870" y="409575"/>
            <a:ext cx="3277235" cy="514350"/>
          </a:xfrm>
          <a:prstGeom prst="rect">
            <a:avLst/>
          </a:prstGeom>
        </p:spPr>
        <p:txBody>
          <a:bodyPr vert="horz" wrap="square" lIns="0" tIns="13335" rIns="0" bIns="0" rtlCol="0">
            <a:spAutoFit/>
          </a:bodyPr>
          <a:lstStyle/>
          <a:p>
            <a:pPr marL="12700">
              <a:spcBef>
                <a:spcPts val="105"/>
              </a:spcBef>
            </a:pPr>
            <a:r>
              <a:rPr lang="zh-CN" altLang="en-US" spc="-5" dirty="0">
                <a:solidFill>
                  <a:srgbClr val="000000"/>
                </a:solidFill>
                <a:latin typeface="微软雅黑" panose="020B0503020204020204" pitchFamily="34" charset="-122"/>
                <a:ea typeface="微软雅黑" panose="020B0503020204020204" pitchFamily="34" charset="-122"/>
                <a:cs typeface="微软雅黑"/>
              </a:rPr>
              <a:t>五</a:t>
            </a:r>
            <a:r>
              <a:rPr spc="-5" dirty="0">
                <a:solidFill>
                  <a:srgbClr val="000000"/>
                </a:solidFill>
                <a:latin typeface="微软雅黑" panose="020B0503020204020204" pitchFamily="34" charset="-122"/>
                <a:ea typeface="微软雅黑" panose="020B0503020204020204" pitchFamily="34" charset="-122"/>
                <a:cs typeface="微软雅黑"/>
              </a:rPr>
              <a:t>、</a:t>
            </a:r>
            <a:r>
              <a:rPr spc="-5" dirty="0" err="1" smtClean="0">
                <a:solidFill>
                  <a:srgbClr val="000000"/>
                </a:solidFill>
                <a:latin typeface="微软雅黑"/>
                <a:cs typeface="微软雅黑"/>
              </a:rPr>
              <a:t>物流金融</a:t>
            </a:r>
            <a:endParaRPr dirty="0">
              <a:solidFill>
                <a:srgbClr val="000000"/>
              </a:solidFill>
              <a:latin typeface="微软雅黑"/>
              <a:cs typeface="微软雅黑"/>
            </a:endParaRPr>
          </a:p>
        </p:txBody>
      </p:sp>
      <p:sp>
        <p:nvSpPr>
          <p:cNvPr id="3" name="object 3"/>
          <p:cNvSpPr txBox="1"/>
          <p:nvPr/>
        </p:nvSpPr>
        <p:spPr>
          <a:xfrm>
            <a:off x="863362" y="1472766"/>
            <a:ext cx="10115712" cy="2782813"/>
          </a:xfrm>
          <a:prstGeom prst="rect">
            <a:avLst/>
          </a:prstGeom>
        </p:spPr>
        <p:txBody>
          <a:bodyPr vert="horz" wrap="square" lIns="0" tIns="12700" rIns="0" bIns="0" rtlCol="0">
            <a:spAutoFit/>
          </a:bodyPr>
          <a:lstStyle/>
          <a:p>
            <a:pPr marL="12700" marR="5080" indent="539750">
              <a:lnSpc>
                <a:spcPct val="150000"/>
              </a:lnSpc>
              <a:spcBef>
                <a:spcPts val="100"/>
              </a:spcBef>
            </a:pPr>
            <a:r>
              <a:rPr sz="2400" spc="-5" dirty="0">
                <a:solidFill>
                  <a:prstClr val="black"/>
                </a:solidFill>
                <a:latin typeface="微软雅黑" panose="020B0503020204020204" pitchFamily="34" charset="-122"/>
                <a:ea typeface="微软雅黑" panose="020B0503020204020204" pitchFamily="34" charset="-122"/>
                <a:cs typeface="宋体"/>
              </a:rPr>
              <a:t>物流金融</a:t>
            </a:r>
            <a:r>
              <a:rPr sz="2400" spc="-10" dirty="0">
                <a:solidFill>
                  <a:prstClr val="black"/>
                </a:solidFill>
                <a:latin typeface="微软雅黑" panose="020B0503020204020204" pitchFamily="34" charset="-122"/>
                <a:ea typeface="微软雅黑" panose="020B0503020204020204" pitchFamily="34" charset="-122"/>
                <a:cs typeface="宋体"/>
              </a:rPr>
              <a:t>（Logistics</a:t>
            </a:r>
            <a:r>
              <a:rPr sz="2400" spc="125" dirty="0">
                <a:solidFill>
                  <a:prstClr val="black"/>
                </a:solidFill>
                <a:latin typeface="微软雅黑" panose="020B0503020204020204" pitchFamily="34" charset="-122"/>
                <a:ea typeface="微软雅黑" panose="020B0503020204020204" pitchFamily="34" charset="-122"/>
                <a:cs typeface="宋体"/>
              </a:rPr>
              <a:t> </a:t>
            </a:r>
            <a:r>
              <a:rPr sz="2400" spc="-10" dirty="0">
                <a:solidFill>
                  <a:prstClr val="black"/>
                </a:solidFill>
                <a:latin typeface="微软雅黑" panose="020B0503020204020204" pitchFamily="34" charset="-122"/>
                <a:ea typeface="微软雅黑" panose="020B0503020204020204" pitchFamily="34" charset="-122"/>
                <a:cs typeface="宋体"/>
              </a:rPr>
              <a:t>Finance）</a:t>
            </a:r>
            <a:r>
              <a:rPr sz="2400" spc="-5" dirty="0">
                <a:solidFill>
                  <a:prstClr val="black"/>
                </a:solidFill>
                <a:latin typeface="微软雅黑" panose="020B0503020204020204" pitchFamily="34" charset="-122"/>
                <a:ea typeface="微软雅黑" panose="020B0503020204020204" pitchFamily="34" charset="-122"/>
                <a:cs typeface="宋体"/>
              </a:rPr>
              <a:t>是指在面向物流业的运营过程，通</a:t>
            </a:r>
            <a:r>
              <a:rPr sz="2400" spc="-15" dirty="0">
                <a:solidFill>
                  <a:prstClr val="black"/>
                </a:solidFill>
                <a:latin typeface="微软雅黑" panose="020B0503020204020204" pitchFamily="34" charset="-122"/>
                <a:ea typeface="微软雅黑" panose="020B0503020204020204" pitchFamily="34" charset="-122"/>
                <a:cs typeface="宋体"/>
              </a:rPr>
              <a:t>过 </a:t>
            </a:r>
            <a:r>
              <a:rPr sz="2400" spc="-5" dirty="0">
                <a:solidFill>
                  <a:prstClr val="black"/>
                </a:solidFill>
                <a:latin typeface="微软雅黑" panose="020B0503020204020204" pitchFamily="34" charset="-122"/>
                <a:ea typeface="微软雅黑" panose="020B0503020204020204" pitchFamily="34" charset="-122"/>
                <a:cs typeface="宋体"/>
              </a:rPr>
              <a:t>应用和开发各种金融产品，</a:t>
            </a:r>
            <a:r>
              <a:rPr sz="2400" spc="-5" dirty="0" smtClean="0">
                <a:solidFill>
                  <a:prstClr val="black"/>
                </a:solidFill>
                <a:latin typeface="微软雅黑" panose="020B0503020204020204" pitchFamily="34" charset="-122"/>
                <a:ea typeface="微软雅黑" panose="020B0503020204020204" pitchFamily="34" charset="-122"/>
                <a:cs typeface="宋体"/>
              </a:rPr>
              <a:t>有效地组织和调剂物流领域中货币资金的运</a:t>
            </a:r>
            <a:r>
              <a:rPr sz="2400" spc="-15" dirty="0" smtClean="0">
                <a:solidFill>
                  <a:prstClr val="black"/>
                </a:solidFill>
                <a:latin typeface="微软雅黑" panose="020B0503020204020204" pitchFamily="34" charset="-122"/>
                <a:ea typeface="微软雅黑" panose="020B0503020204020204" pitchFamily="34" charset="-122"/>
                <a:cs typeface="宋体"/>
              </a:rPr>
              <a:t>动</a:t>
            </a:r>
            <a:r>
              <a:rPr sz="2400" spc="-5" dirty="0" smtClean="0">
                <a:solidFill>
                  <a:prstClr val="black"/>
                </a:solidFill>
                <a:latin typeface="微软雅黑" panose="020B0503020204020204" pitchFamily="34" charset="-122"/>
                <a:ea typeface="微软雅黑" panose="020B0503020204020204" pitchFamily="34" charset="-122"/>
                <a:cs typeface="宋体"/>
              </a:rPr>
              <a:t>。</a:t>
            </a:r>
            <a:r>
              <a:rPr sz="2400" spc="-5" dirty="0">
                <a:solidFill>
                  <a:prstClr val="black"/>
                </a:solidFill>
                <a:latin typeface="微软雅黑" panose="020B0503020204020204" pitchFamily="34" charset="-122"/>
                <a:ea typeface="微软雅黑" panose="020B0503020204020204" pitchFamily="34" charset="-122"/>
                <a:cs typeface="宋体"/>
              </a:rPr>
              <a:t>这些资金运动包括发生在物流过程中的各种存款、贷款、投资、信托</a:t>
            </a:r>
            <a:r>
              <a:rPr sz="2400" spc="-15" dirty="0">
                <a:solidFill>
                  <a:prstClr val="black"/>
                </a:solidFill>
                <a:latin typeface="微软雅黑" panose="020B0503020204020204" pitchFamily="34" charset="-122"/>
                <a:ea typeface="微软雅黑" panose="020B0503020204020204" pitchFamily="34" charset="-122"/>
                <a:cs typeface="宋体"/>
              </a:rPr>
              <a:t>、 </a:t>
            </a:r>
            <a:r>
              <a:rPr sz="2400" spc="-5" dirty="0">
                <a:solidFill>
                  <a:prstClr val="black"/>
                </a:solidFill>
                <a:latin typeface="微软雅黑" panose="020B0503020204020204" pitchFamily="34" charset="-122"/>
                <a:ea typeface="微软雅黑" panose="020B0503020204020204" pitchFamily="34" charset="-122"/>
                <a:cs typeface="宋体"/>
              </a:rPr>
              <a:t>租赁、抵押、贴现、保险、有价证券发行与交易，以及金融机构所办理</a:t>
            </a:r>
            <a:r>
              <a:rPr sz="2400" spc="-15" dirty="0">
                <a:solidFill>
                  <a:prstClr val="black"/>
                </a:solidFill>
                <a:latin typeface="微软雅黑" panose="020B0503020204020204" pitchFamily="34" charset="-122"/>
                <a:ea typeface="微软雅黑" panose="020B0503020204020204" pitchFamily="34" charset="-122"/>
                <a:cs typeface="宋体"/>
              </a:rPr>
              <a:t>的 </a:t>
            </a:r>
            <a:r>
              <a:rPr sz="2400" dirty="0">
                <a:solidFill>
                  <a:prstClr val="black"/>
                </a:solidFill>
                <a:latin typeface="微软雅黑" panose="020B0503020204020204" pitchFamily="34" charset="-122"/>
                <a:ea typeface="微软雅黑" panose="020B0503020204020204" pitchFamily="34" charset="-122"/>
                <a:cs typeface="宋体"/>
              </a:rPr>
              <a:t>各类涉及物流业的中间业务等</a:t>
            </a:r>
            <a:r>
              <a:rPr sz="2400" spc="-15" dirty="0">
                <a:solidFill>
                  <a:prstClr val="black"/>
                </a:solidFill>
                <a:latin typeface="微软雅黑" panose="020B0503020204020204" pitchFamily="34" charset="-122"/>
                <a:ea typeface="微软雅黑" panose="020B0503020204020204" pitchFamily="34" charset="-122"/>
                <a:cs typeface="宋体"/>
              </a:rPr>
              <a:t>。</a:t>
            </a:r>
            <a:endParaRPr sz="2400" dirty="0">
              <a:solidFill>
                <a:prstClr val="black"/>
              </a:solidFill>
              <a:latin typeface="微软雅黑" panose="020B0503020204020204" pitchFamily="34" charset="-122"/>
              <a:ea typeface="微软雅黑" panose="020B0503020204020204" pitchFamily="34" charset="-122"/>
              <a:cs typeface="宋体"/>
            </a:endParaRPr>
          </a:p>
        </p:txBody>
      </p:sp>
      <p:sp>
        <p:nvSpPr>
          <p:cNvPr id="4" name="object 4"/>
          <p:cNvSpPr/>
          <p:nvPr/>
        </p:nvSpPr>
        <p:spPr>
          <a:xfrm>
            <a:off x="1399539" y="4386352"/>
            <a:ext cx="9013164" cy="316077"/>
          </a:xfrm>
          <a:prstGeom prst="rect">
            <a:avLst/>
          </a:prstGeom>
          <a:blipFill>
            <a:blip r:embed="rId2" cstate="print"/>
            <a:stretch>
              <a:fillRect/>
            </a:stretch>
          </a:blipFill>
        </p:spPr>
        <p:txBody>
          <a:bodyPr wrap="square" lIns="0" tIns="0" rIns="0" bIns="0" rtlCol="0"/>
          <a:lstStyle/>
          <a:p>
            <a:endParaRPr>
              <a:solidFill>
                <a:prstClr val="black"/>
              </a:solidFill>
            </a:endParaRPr>
          </a:p>
        </p:txBody>
      </p:sp>
      <p:sp>
        <p:nvSpPr>
          <p:cNvPr id="5" name="object 5"/>
          <p:cNvSpPr/>
          <p:nvPr/>
        </p:nvSpPr>
        <p:spPr>
          <a:xfrm>
            <a:off x="10384231" y="4422547"/>
            <a:ext cx="594842" cy="250037"/>
          </a:xfrm>
          <a:prstGeom prst="rect">
            <a:avLst/>
          </a:prstGeom>
          <a:blipFill>
            <a:blip r:embed="rId3" cstate="print"/>
            <a:stretch>
              <a:fillRect/>
            </a:stretch>
          </a:blipFill>
        </p:spPr>
        <p:txBody>
          <a:bodyPr wrap="square" lIns="0" tIns="0" rIns="0" bIns="0" rtlCol="0"/>
          <a:lstStyle/>
          <a:p>
            <a:endParaRPr>
              <a:solidFill>
                <a:prstClr val="black"/>
              </a:solidFill>
            </a:endParaRPr>
          </a:p>
        </p:txBody>
      </p:sp>
      <p:sp>
        <p:nvSpPr>
          <p:cNvPr id="6" name="object 6"/>
          <p:cNvSpPr/>
          <p:nvPr/>
        </p:nvSpPr>
        <p:spPr>
          <a:xfrm>
            <a:off x="1388822" y="4643527"/>
            <a:ext cx="9602317" cy="70967"/>
          </a:xfrm>
          <a:prstGeom prst="rect">
            <a:avLst/>
          </a:prstGeom>
          <a:blipFill>
            <a:blip r:embed="rId4" cstate="print"/>
            <a:stretch>
              <a:fillRect/>
            </a:stretch>
          </a:blipFill>
        </p:spPr>
        <p:txBody>
          <a:bodyPr wrap="square" lIns="0" tIns="0" rIns="0" bIns="0" rtlCol="0"/>
          <a:lstStyle/>
          <a:p>
            <a:endParaRPr>
              <a:solidFill>
                <a:prstClr val="black"/>
              </a:solidFill>
            </a:endParaRPr>
          </a:p>
        </p:txBody>
      </p:sp>
      <p:sp>
        <p:nvSpPr>
          <p:cNvPr id="7" name="object 7"/>
          <p:cNvSpPr/>
          <p:nvPr/>
        </p:nvSpPr>
        <p:spPr>
          <a:xfrm>
            <a:off x="860857" y="4888002"/>
            <a:ext cx="10134765" cy="318617"/>
          </a:xfrm>
          <a:prstGeom prst="rect">
            <a:avLst/>
          </a:prstGeom>
          <a:blipFill>
            <a:blip r:embed="rId5" cstate="print"/>
            <a:stretch>
              <a:fillRect/>
            </a:stretch>
          </a:blipFill>
        </p:spPr>
        <p:txBody>
          <a:bodyPr wrap="square" lIns="0" tIns="0" rIns="0" bIns="0" rtlCol="0"/>
          <a:lstStyle/>
          <a:p>
            <a:endParaRPr>
              <a:solidFill>
                <a:prstClr val="black"/>
              </a:solidFill>
            </a:endParaRPr>
          </a:p>
        </p:txBody>
      </p:sp>
      <p:sp>
        <p:nvSpPr>
          <p:cNvPr id="8" name="object 8"/>
          <p:cNvSpPr/>
          <p:nvPr/>
        </p:nvSpPr>
        <p:spPr>
          <a:xfrm>
            <a:off x="849072" y="5146447"/>
            <a:ext cx="10161117" cy="70967"/>
          </a:xfrm>
          <a:prstGeom prst="rect">
            <a:avLst/>
          </a:prstGeom>
          <a:blipFill>
            <a:blip r:embed="rId6" cstate="print"/>
            <a:stretch>
              <a:fillRect/>
            </a:stretch>
          </a:blipFill>
        </p:spPr>
        <p:txBody>
          <a:bodyPr wrap="square" lIns="0" tIns="0" rIns="0" bIns="0" rtlCol="0"/>
          <a:lstStyle/>
          <a:p>
            <a:endParaRPr>
              <a:solidFill>
                <a:prstClr val="black"/>
              </a:solidFill>
            </a:endParaRPr>
          </a:p>
        </p:txBody>
      </p:sp>
      <p:sp>
        <p:nvSpPr>
          <p:cNvPr id="9" name="object 9"/>
          <p:cNvSpPr/>
          <p:nvPr/>
        </p:nvSpPr>
        <p:spPr>
          <a:xfrm>
            <a:off x="861923" y="5390922"/>
            <a:ext cx="2393010" cy="317347"/>
          </a:xfrm>
          <a:prstGeom prst="rect">
            <a:avLst/>
          </a:prstGeom>
          <a:blipFill>
            <a:blip r:embed="rId7" cstate="print"/>
            <a:stretch>
              <a:fillRect/>
            </a:stretch>
          </a:blipFill>
        </p:spPr>
        <p:txBody>
          <a:bodyPr wrap="square" lIns="0" tIns="0" rIns="0" bIns="0" rtlCol="0"/>
          <a:lstStyle/>
          <a:p>
            <a:endParaRPr>
              <a:solidFill>
                <a:prstClr val="black"/>
              </a:solidFill>
            </a:endParaRPr>
          </a:p>
        </p:txBody>
      </p:sp>
      <p:sp>
        <p:nvSpPr>
          <p:cNvPr id="10" name="object 10"/>
          <p:cNvSpPr/>
          <p:nvPr/>
        </p:nvSpPr>
        <p:spPr>
          <a:xfrm>
            <a:off x="849072" y="5649367"/>
            <a:ext cx="2583027" cy="70967"/>
          </a:xfrm>
          <a:prstGeom prst="rect">
            <a:avLst/>
          </a:prstGeom>
          <a:blipFill>
            <a:blip r:embed="rId8" cstate="print"/>
            <a:stretch>
              <a:fillRect/>
            </a:stretch>
          </a:blipFill>
        </p:spPr>
        <p:txBody>
          <a:bodyPr wrap="square" lIns="0" tIns="0" rIns="0" bIns="0" rtlCol="0"/>
          <a:lstStyle/>
          <a:p>
            <a:endParaRPr>
              <a:solidFill>
                <a:prstClr val="black"/>
              </a:solidFill>
            </a:endParaRPr>
          </a:p>
        </p:txBody>
      </p:sp>
      <p:sp>
        <p:nvSpPr>
          <p:cNvPr id="11" name="object 11"/>
          <p:cNvSpPr/>
          <p:nvPr/>
        </p:nvSpPr>
        <p:spPr>
          <a:xfrm>
            <a:off x="9723246" y="5361432"/>
            <a:ext cx="2058924" cy="1403604"/>
          </a:xfrm>
          <a:prstGeom prst="rect">
            <a:avLst/>
          </a:prstGeom>
          <a:blipFill>
            <a:blip r:embed="rId9" cstate="print"/>
            <a:stretch>
              <a:fillRect/>
            </a:stretch>
          </a:blipFill>
        </p:spPr>
        <p:txBody>
          <a:bodyPr wrap="square" lIns="0" tIns="0" rIns="0" bIns="0" rtlCol="0"/>
          <a:lstStyle/>
          <a:p>
            <a:endParaRPr>
              <a:solidFill>
                <a:prstClr val="black"/>
              </a:solidFill>
            </a:endParaRPr>
          </a:p>
        </p:txBody>
      </p:sp>
      <p:sp>
        <p:nvSpPr>
          <p:cNvPr id="13" name="object 2"/>
          <p:cNvSpPr txBox="1">
            <a:spLocks/>
          </p:cNvSpPr>
          <p:nvPr/>
        </p:nvSpPr>
        <p:spPr>
          <a:xfrm>
            <a:off x="1202631" y="1054034"/>
            <a:ext cx="4536504" cy="382797"/>
          </a:xfrm>
          <a:prstGeom prst="rect">
            <a:avLst/>
          </a:prstGeom>
        </p:spPr>
        <p:txBody>
          <a:bodyPr vert="horz" wrap="square" lIns="0" tIns="13335" rIns="0" bIns="0" rtlCol="0">
            <a:spAutoFit/>
          </a:bodyPr>
          <a:lstStyle>
            <a:lvl1pPr>
              <a:defRPr sz="3200" b="1" i="0">
                <a:solidFill>
                  <a:srgbClr val="453D36"/>
                </a:solidFill>
                <a:latin typeface="宋体"/>
                <a:ea typeface="+mj-ea"/>
                <a:cs typeface="宋体"/>
              </a:defRPr>
            </a:lvl1pPr>
          </a:lstStyle>
          <a:p>
            <a:pPr marL="12700">
              <a:spcBef>
                <a:spcPts val="105"/>
              </a:spcBef>
            </a:pPr>
            <a:r>
              <a:rPr lang="zh-CN" altLang="en-US" sz="2400" kern="0" spc="-5" dirty="0" smtClean="0">
                <a:solidFill>
                  <a:srgbClr val="000000"/>
                </a:solidFill>
                <a:latin typeface="微软雅黑" panose="020B0503020204020204" pitchFamily="34" charset="-122"/>
                <a:ea typeface="微软雅黑" panose="020B0503020204020204" pitchFamily="34" charset="-122"/>
                <a:cs typeface="微软雅黑"/>
              </a:rPr>
              <a:t>（一）物流金融的内涵</a:t>
            </a:r>
            <a:endParaRPr lang="zh-CN" altLang="en-US" sz="2400" kern="0" dirty="0">
              <a:solidFill>
                <a:srgbClr val="000000"/>
              </a:solidFill>
              <a:latin typeface="微软雅黑" panose="020B0503020204020204" pitchFamily="34" charset="-122"/>
              <a:ea typeface="微软雅黑" panose="020B0503020204020204" pitchFamily="34" charset="-122"/>
              <a:cs typeface="微软雅黑"/>
            </a:endParaRPr>
          </a:p>
        </p:txBody>
      </p:sp>
    </p:spTree>
    <p:extLst>
      <p:ext uri="{BB962C8B-B14F-4D97-AF65-F5344CB8AC3E}">
        <p14:creationId xmlns:p14="http://schemas.microsoft.com/office/powerpoint/2010/main" val="178405116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64870" y="409575"/>
            <a:ext cx="5594345" cy="505908"/>
          </a:xfrm>
          <a:prstGeom prst="rect">
            <a:avLst/>
          </a:prstGeom>
        </p:spPr>
        <p:txBody>
          <a:bodyPr vert="horz" wrap="square" lIns="0" tIns="13335" rIns="0" bIns="0" rtlCol="0">
            <a:spAutoFit/>
          </a:bodyPr>
          <a:lstStyle/>
          <a:p>
            <a:pPr marL="12700">
              <a:spcBef>
                <a:spcPts val="105"/>
              </a:spcBef>
            </a:pPr>
            <a:r>
              <a:rPr lang="zh-CN" altLang="en-US" spc="-5" dirty="0">
                <a:solidFill>
                  <a:srgbClr val="000000"/>
                </a:solidFill>
                <a:latin typeface="微软雅黑" panose="020B0503020204020204" pitchFamily="34" charset="-122"/>
                <a:ea typeface="微软雅黑" panose="020B0503020204020204" pitchFamily="34" charset="-122"/>
                <a:cs typeface="微软雅黑"/>
              </a:rPr>
              <a:t>（一）物流金融的内涵</a:t>
            </a:r>
          </a:p>
        </p:txBody>
      </p:sp>
      <p:sp>
        <p:nvSpPr>
          <p:cNvPr id="3" name="object 3"/>
          <p:cNvSpPr txBox="1"/>
          <p:nvPr/>
        </p:nvSpPr>
        <p:spPr>
          <a:xfrm>
            <a:off x="801370" y="1247648"/>
            <a:ext cx="10269855" cy="2869503"/>
          </a:xfrm>
          <a:prstGeom prst="rect">
            <a:avLst/>
          </a:prstGeom>
        </p:spPr>
        <p:txBody>
          <a:bodyPr vert="horz" wrap="square" lIns="0" tIns="12700" rIns="0" bIns="0" rtlCol="0">
            <a:spAutoFit/>
          </a:bodyPr>
          <a:lstStyle/>
          <a:p>
            <a:pPr marL="12700" marR="5080" indent="539750">
              <a:lnSpc>
                <a:spcPct val="140000"/>
              </a:lnSpc>
              <a:spcBef>
                <a:spcPts val="100"/>
              </a:spcBef>
            </a:pPr>
            <a:r>
              <a:rPr sz="2200" spc="-5" dirty="0">
                <a:solidFill>
                  <a:prstClr val="black"/>
                </a:solidFill>
                <a:latin typeface="微软雅黑" panose="020B0503020204020204" pitchFamily="34" charset="-122"/>
                <a:ea typeface="微软雅黑" panose="020B0503020204020204" pitchFamily="34" charset="-122"/>
                <a:cs typeface="宋体"/>
              </a:rPr>
              <a:t>物流金融是物流与金融相结合的复合业务概念，它不仅能提升第三方物流企</a:t>
            </a:r>
            <a:r>
              <a:rPr sz="2200" spc="-15" dirty="0">
                <a:solidFill>
                  <a:prstClr val="black"/>
                </a:solidFill>
                <a:latin typeface="微软雅黑" panose="020B0503020204020204" pitchFamily="34" charset="-122"/>
                <a:ea typeface="微软雅黑" panose="020B0503020204020204" pitchFamily="34" charset="-122"/>
                <a:cs typeface="宋体"/>
              </a:rPr>
              <a:t>业 </a:t>
            </a:r>
            <a:r>
              <a:rPr sz="2200" spc="-5" dirty="0">
                <a:solidFill>
                  <a:prstClr val="black"/>
                </a:solidFill>
                <a:latin typeface="微软雅黑" panose="020B0503020204020204" pitchFamily="34" charset="-122"/>
                <a:ea typeface="微软雅黑" panose="020B0503020204020204" pitchFamily="34" charset="-122"/>
                <a:cs typeface="宋体"/>
              </a:rPr>
              <a:t>的业务能力及效益，尚可为企业融资及提升资本运用的效率。对于金融业务来说</a:t>
            </a:r>
            <a:r>
              <a:rPr sz="2200" spc="-15" dirty="0">
                <a:solidFill>
                  <a:prstClr val="black"/>
                </a:solidFill>
                <a:latin typeface="微软雅黑" panose="020B0503020204020204" pitchFamily="34" charset="-122"/>
                <a:ea typeface="微软雅黑" panose="020B0503020204020204" pitchFamily="34" charset="-122"/>
                <a:cs typeface="宋体"/>
              </a:rPr>
              <a:t>，  </a:t>
            </a:r>
            <a:r>
              <a:rPr sz="2200" spc="-5" dirty="0">
                <a:solidFill>
                  <a:prstClr val="black"/>
                </a:solidFill>
                <a:latin typeface="微软雅黑" panose="020B0503020204020204" pitchFamily="34" charset="-122"/>
                <a:ea typeface="微软雅黑" panose="020B0503020204020204" pitchFamily="34" charset="-122"/>
                <a:cs typeface="宋体"/>
              </a:rPr>
              <a:t>物流金融的功能是帮助金融机构</a:t>
            </a:r>
            <a:r>
              <a:rPr sz="2200" b="1" spc="-5" dirty="0">
                <a:solidFill>
                  <a:prstClr val="black"/>
                </a:solidFill>
                <a:latin typeface="微软雅黑" panose="020B0503020204020204" pitchFamily="34" charset="-122"/>
                <a:ea typeface="微软雅黑" panose="020B0503020204020204" pitchFamily="34" charset="-122"/>
                <a:cs typeface="宋体"/>
              </a:rPr>
              <a:t>扩大贷款规模降低信贷风险</a:t>
            </a:r>
            <a:r>
              <a:rPr sz="2200" spc="-5" dirty="0">
                <a:solidFill>
                  <a:prstClr val="black"/>
                </a:solidFill>
                <a:latin typeface="微软雅黑" panose="020B0503020204020204" pitchFamily="34" charset="-122"/>
                <a:ea typeface="微软雅黑" panose="020B0503020204020204" pitchFamily="34" charset="-122"/>
                <a:cs typeface="宋体"/>
              </a:rPr>
              <a:t>，在业务扩展服务上</a:t>
            </a:r>
            <a:r>
              <a:rPr sz="2200" spc="-15" dirty="0">
                <a:solidFill>
                  <a:prstClr val="black"/>
                </a:solidFill>
                <a:latin typeface="微软雅黑" panose="020B0503020204020204" pitchFamily="34" charset="-122"/>
                <a:ea typeface="微软雅黑" panose="020B0503020204020204" pitchFamily="34" charset="-122"/>
                <a:cs typeface="宋体"/>
              </a:rPr>
              <a:t>能 </a:t>
            </a:r>
            <a:r>
              <a:rPr sz="2200" spc="-5" dirty="0" err="1">
                <a:solidFill>
                  <a:prstClr val="black"/>
                </a:solidFill>
                <a:latin typeface="微软雅黑" panose="020B0503020204020204" pitchFamily="34" charset="-122"/>
                <a:ea typeface="微软雅黑" panose="020B0503020204020204" pitchFamily="34" charset="-122"/>
                <a:cs typeface="宋体"/>
              </a:rPr>
              <a:t>协助金融机构处置部分不良资产、</a:t>
            </a:r>
            <a:r>
              <a:rPr sz="2200" spc="-5" dirty="0" err="1" smtClean="0">
                <a:solidFill>
                  <a:prstClr val="black"/>
                </a:solidFill>
                <a:latin typeface="微软雅黑" panose="020B0503020204020204" pitchFamily="34" charset="-122"/>
                <a:ea typeface="微软雅黑" panose="020B0503020204020204" pitchFamily="34" charset="-122"/>
                <a:cs typeface="宋体"/>
              </a:rPr>
              <a:t>有效管理客户</a:t>
            </a:r>
            <a:r>
              <a:rPr sz="2200" spc="-5" dirty="0" err="1">
                <a:solidFill>
                  <a:prstClr val="black"/>
                </a:solidFill>
                <a:latin typeface="微软雅黑" panose="020B0503020204020204" pitchFamily="34" charset="-122"/>
                <a:ea typeface="微软雅黑" panose="020B0503020204020204" pitchFamily="34" charset="-122"/>
                <a:cs typeface="宋体"/>
              </a:rPr>
              <a:t>，提升质押物评估、</a:t>
            </a:r>
            <a:r>
              <a:rPr sz="2200" spc="-5" dirty="0" err="1" smtClean="0">
                <a:solidFill>
                  <a:prstClr val="black"/>
                </a:solidFill>
                <a:latin typeface="微软雅黑" panose="020B0503020204020204" pitchFamily="34" charset="-122"/>
                <a:ea typeface="微软雅黑" panose="020B0503020204020204" pitchFamily="34" charset="-122"/>
                <a:cs typeface="宋体"/>
              </a:rPr>
              <a:t>企业理财</a:t>
            </a:r>
            <a:r>
              <a:rPr sz="2200" spc="-15" dirty="0" err="1" smtClean="0">
                <a:solidFill>
                  <a:prstClr val="black"/>
                </a:solidFill>
                <a:latin typeface="微软雅黑" panose="020B0503020204020204" pitchFamily="34" charset="-122"/>
                <a:ea typeface="微软雅黑" panose="020B0503020204020204" pitchFamily="34" charset="-122"/>
                <a:cs typeface="宋体"/>
              </a:rPr>
              <a:t>等</a:t>
            </a:r>
            <a:r>
              <a:rPr sz="2200" spc="-5" dirty="0" err="1" smtClean="0">
                <a:solidFill>
                  <a:prstClr val="black"/>
                </a:solidFill>
                <a:latin typeface="微软雅黑" panose="020B0503020204020204" pitchFamily="34" charset="-122"/>
                <a:ea typeface="微软雅黑" panose="020B0503020204020204" pitchFamily="34" charset="-122"/>
                <a:cs typeface="宋体"/>
              </a:rPr>
              <a:t>顾问服务项目</a:t>
            </a:r>
            <a:r>
              <a:rPr sz="2200" spc="-5" dirty="0" smtClean="0">
                <a:solidFill>
                  <a:prstClr val="black"/>
                </a:solidFill>
                <a:latin typeface="微软雅黑" panose="020B0503020204020204" pitchFamily="34" charset="-122"/>
                <a:ea typeface="微软雅黑" panose="020B0503020204020204" pitchFamily="34" charset="-122"/>
                <a:cs typeface="宋体"/>
              </a:rPr>
              <a:t>。</a:t>
            </a:r>
            <a:endParaRPr lang="en-US" sz="2200" spc="-5" dirty="0" smtClean="0">
              <a:solidFill>
                <a:prstClr val="black"/>
              </a:solidFill>
              <a:latin typeface="微软雅黑" panose="020B0503020204020204" pitchFamily="34" charset="-122"/>
              <a:ea typeface="微软雅黑" panose="020B0503020204020204" pitchFamily="34" charset="-122"/>
              <a:cs typeface="宋体"/>
            </a:endParaRPr>
          </a:p>
          <a:p>
            <a:pPr marL="12700" marR="5080" indent="539750">
              <a:lnSpc>
                <a:spcPct val="140000"/>
              </a:lnSpc>
              <a:spcBef>
                <a:spcPts val="100"/>
              </a:spcBef>
            </a:pPr>
            <a:r>
              <a:rPr sz="2200" spc="-5" dirty="0" err="1" smtClean="0">
                <a:solidFill>
                  <a:prstClr val="black"/>
                </a:solidFill>
                <a:latin typeface="微软雅黑" panose="020B0503020204020204" pitchFamily="34" charset="-122"/>
                <a:ea typeface="微软雅黑" panose="020B0503020204020204" pitchFamily="34" charset="-122"/>
                <a:cs typeface="宋体"/>
              </a:rPr>
              <a:t>从企业行为研究出发</a:t>
            </a:r>
            <a:r>
              <a:rPr sz="2200" spc="-5" dirty="0" err="1">
                <a:solidFill>
                  <a:prstClr val="black"/>
                </a:solidFill>
                <a:latin typeface="微软雅黑" panose="020B0503020204020204" pitchFamily="34" charset="-122"/>
                <a:ea typeface="微软雅黑" panose="020B0503020204020204" pitchFamily="34" charset="-122"/>
                <a:cs typeface="宋体"/>
              </a:rPr>
              <a:t>，可以看到物流金融发展起源于“</a:t>
            </a:r>
            <a:r>
              <a:rPr sz="2200" b="1" spc="-5" dirty="0" err="1">
                <a:solidFill>
                  <a:prstClr val="black"/>
                </a:solidFill>
                <a:latin typeface="微软雅黑" panose="020B0503020204020204" pitchFamily="34" charset="-122"/>
                <a:ea typeface="微软雅黑" panose="020B0503020204020204" pitchFamily="34" charset="-122"/>
                <a:cs typeface="宋体"/>
              </a:rPr>
              <a:t>以物融资</a:t>
            </a:r>
            <a:r>
              <a:rPr sz="2200" spc="-15" dirty="0" err="1" smtClean="0">
                <a:solidFill>
                  <a:prstClr val="black"/>
                </a:solidFill>
                <a:latin typeface="微软雅黑" panose="020B0503020204020204" pitchFamily="34" charset="-122"/>
                <a:ea typeface="微软雅黑" panose="020B0503020204020204" pitchFamily="34" charset="-122"/>
                <a:cs typeface="宋体"/>
              </a:rPr>
              <a:t>”</a:t>
            </a:r>
            <a:r>
              <a:rPr sz="2200" spc="-5" dirty="0" err="1" smtClean="0">
                <a:solidFill>
                  <a:prstClr val="black"/>
                </a:solidFill>
                <a:latin typeface="微软雅黑" panose="020B0503020204020204" pitchFamily="34" charset="-122"/>
                <a:ea typeface="微软雅黑" panose="020B0503020204020204" pitchFamily="34" charset="-122"/>
                <a:cs typeface="宋体"/>
              </a:rPr>
              <a:t>业务活动</a:t>
            </a:r>
            <a:r>
              <a:rPr sz="2200" spc="-5" dirty="0" smtClean="0">
                <a:solidFill>
                  <a:prstClr val="black"/>
                </a:solidFill>
                <a:latin typeface="微软雅黑" panose="020B0503020204020204" pitchFamily="34" charset="-122"/>
                <a:ea typeface="微软雅黑" panose="020B0503020204020204" pitchFamily="34" charset="-122"/>
                <a:cs typeface="宋体"/>
              </a:rPr>
              <a:t>。</a:t>
            </a:r>
            <a:endParaRPr sz="2200" dirty="0">
              <a:solidFill>
                <a:prstClr val="black"/>
              </a:solidFill>
              <a:latin typeface="微软雅黑" panose="020B0503020204020204" pitchFamily="34" charset="-122"/>
              <a:ea typeface="微软雅黑" panose="020B0503020204020204" pitchFamily="34" charset="-122"/>
              <a:cs typeface="宋体"/>
            </a:endParaRPr>
          </a:p>
        </p:txBody>
      </p:sp>
    </p:spTree>
    <p:extLst>
      <p:ext uri="{BB962C8B-B14F-4D97-AF65-F5344CB8AC3E}">
        <p14:creationId xmlns:p14="http://schemas.microsoft.com/office/powerpoint/2010/main" val="163607576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064286" y="419100"/>
            <a:ext cx="7028535" cy="505908"/>
          </a:xfrm>
          <a:prstGeom prst="rect">
            <a:avLst/>
          </a:prstGeom>
        </p:spPr>
        <p:txBody>
          <a:bodyPr vert="horz" wrap="square" lIns="0" tIns="13335" rIns="0" bIns="0" rtlCol="0">
            <a:spAutoFit/>
          </a:bodyPr>
          <a:lstStyle/>
          <a:p>
            <a:pPr marL="12700">
              <a:spcBef>
                <a:spcPts val="105"/>
              </a:spcBef>
            </a:pPr>
            <a:r>
              <a:rPr lang="zh-CN" altLang="en-US" spc="-5" dirty="0" smtClean="0">
                <a:latin typeface="微软雅黑" panose="020B0503020204020204" pitchFamily="34" charset="-122"/>
                <a:ea typeface="微软雅黑" panose="020B0503020204020204" pitchFamily="34" charset="-122"/>
                <a:cs typeface="微软雅黑"/>
              </a:rPr>
              <a:t>（二）物流金融</a:t>
            </a:r>
            <a:r>
              <a:rPr spc="-5" dirty="0" err="1" smtClean="0">
                <a:solidFill>
                  <a:srgbClr val="000000"/>
                </a:solidFill>
                <a:latin typeface="微软雅黑" panose="020B0503020204020204" pitchFamily="34" charset="-122"/>
                <a:ea typeface="微软雅黑" panose="020B0503020204020204" pitchFamily="34" charset="-122"/>
                <a:cs typeface="微软雅黑"/>
              </a:rPr>
              <a:t>实施方</a:t>
            </a:r>
            <a:r>
              <a:rPr dirty="0" err="1" smtClean="0">
                <a:solidFill>
                  <a:srgbClr val="000000"/>
                </a:solidFill>
                <a:latin typeface="微软雅黑" panose="020B0503020204020204" pitchFamily="34" charset="-122"/>
                <a:ea typeface="微软雅黑" panose="020B0503020204020204" pitchFamily="34" charset="-122"/>
                <a:cs typeface="微软雅黑"/>
              </a:rPr>
              <a:t>式</a:t>
            </a:r>
            <a:endParaRPr dirty="0">
              <a:solidFill>
                <a:srgbClr val="000000"/>
              </a:solidFill>
              <a:latin typeface="微软雅黑" panose="020B0503020204020204" pitchFamily="34" charset="-122"/>
              <a:ea typeface="微软雅黑" panose="020B0503020204020204" pitchFamily="34" charset="-122"/>
              <a:cs typeface="微软雅黑"/>
            </a:endParaRPr>
          </a:p>
        </p:txBody>
      </p:sp>
      <p:sp>
        <p:nvSpPr>
          <p:cNvPr id="3" name="object 3"/>
          <p:cNvSpPr/>
          <p:nvPr/>
        </p:nvSpPr>
        <p:spPr>
          <a:xfrm>
            <a:off x="894714" y="4875276"/>
            <a:ext cx="661670" cy="661670"/>
          </a:xfrm>
          <a:custGeom>
            <a:avLst/>
            <a:gdLst/>
            <a:ahLst/>
            <a:cxnLst/>
            <a:rect l="l" t="t" r="r" b="b"/>
            <a:pathLst>
              <a:path w="661669" h="661670">
                <a:moveTo>
                  <a:pt x="493775" y="661415"/>
                </a:moveTo>
                <a:lnTo>
                  <a:pt x="167640" y="661415"/>
                </a:lnTo>
                <a:lnTo>
                  <a:pt x="122831" y="655745"/>
                </a:lnTo>
                <a:lnTo>
                  <a:pt x="82648" y="639089"/>
                </a:lnTo>
                <a:lnTo>
                  <a:pt x="48682" y="613081"/>
                </a:lnTo>
                <a:lnTo>
                  <a:pt x="22524" y="579357"/>
                </a:lnTo>
                <a:lnTo>
                  <a:pt x="5766" y="539551"/>
                </a:lnTo>
                <a:lnTo>
                  <a:pt x="0" y="495300"/>
                </a:lnTo>
                <a:lnTo>
                  <a:pt x="0" y="167639"/>
                </a:lnTo>
                <a:lnTo>
                  <a:pt x="5766" y="123095"/>
                </a:lnTo>
                <a:lnTo>
                  <a:pt x="22524" y="83069"/>
                </a:lnTo>
                <a:lnTo>
                  <a:pt x="48682" y="49153"/>
                </a:lnTo>
                <a:lnTo>
                  <a:pt x="82648" y="22941"/>
                </a:lnTo>
                <a:lnTo>
                  <a:pt x="122831" y="6026"/>
                </a:lnTo>
                <a:lnTo>
                  <a:pt x="167640" y="0"/>
                </a:lnTo>
                <a:lnTo>
                  <a:pt x="493775" y="0"/>
                </a:lnTo>
                <a:lnTo>
                  <a:pt x="538410" y="6026"/>
                </a:lnTo>
                <a:lnTo>
                  <a:pt x="578490" y="22941"/>
                </a:lnTo>
                <a:lnTo>
                  <a:pt x="612424" y="49153"/>
                </a:lnTo>
                <a:lnTo>
                  <a:pt x="638618" y="83069"/>
                </a:lnTo>
                <a:lnTo>
                  <a:pt x="655479" y="123095"/>
                </a:lnTo>
                <a:lnTo>
                  <a:pt x="661416" y="167639"/>
                </a:lnTo>
                <a:lnTo>
                  <a:pt x="661416" y="495300"/>
                </a:lnTo>
                <a:lnTo>
                  <a:pt x="655479" y="539551"/>
                </a:lnTo>
                <a:lnTo>
                  <a:pt x="638618" y="579357"/>
                </a:lnTo>
                <a:lnTo>
                  <a:pt x="612424" y="613081"/>
                </a:lnTo>
                <a:lnTo>
                  <a:pt x="578490" y="639089"/>
                </a:lnTo>
                <a:lnTo>
                  <a:pt x="538410" y="655745"/>
                </a:lnTo>
                <a:lnTo>
                  <a:pt x="493775" y="661415"/>
                </a:lnTo>
                <a:close/>
              </a:path>
            </a:pathLst>
          </a:custGeom>
          <a:solidFill>
            <a:srgbClr val="D90844"/>
          </a:solidFill>
        </p:spPr>
        <p:txBody>
          <a:bodyPr wrap="square" lIns="0" tIns="0" rIns="0" bIns="0" rtlCol="0"/>
          <a:lstStyle/>
          <a:p>
            <a:endParaRPr>
              <a:solidFill>
                <a:prstClr val="black"/>
              </a:solidFill>
            </a:endParaRPr>
          </a:p>
        </p:txBody>
      </p:sp>
      <p:sp>
        <p:nvSpPr>
          <p:cNvPr id="4" name="object 4"/>
          <p:cNvSpPr txBox="1"/>
          <p:nvPr/>
        </p:nvSpPr>
        <p:spPr>
          <a:xfrm>
            <a:off x="1028967" y="4974602"/>
            <a:ext cx="391795" cy="451484"/>
          </a:xfrm>
          <a:prstGeom prst="rect">
            <a:avLst/>
          </a:prstGeom>
        </p:spPr>
        <p:txBody>
          <a:bodyPr vert="horz" wrap="square" lIns="0" tIns="12065" rIns="0" bIns="0" rtlCol="0">
            <a:spAutoFit/>
          </a:bodyPr>
          <a:lstStyle/>
          <a:p>
            <a:pPr marL="12700">
              <a:spcBef>
                <a:spcPts val="95"/>
              </a:spcBef>
            </a:pPr>
            <a:r>
              <a:rPr sz="2800" dirty="0">
                <a:solidFill>
                  <a:srgbClr val="FFFFFF"/>
                </a:solidFill>
                <a:latin typeface="Oswald"/>
                <a:cs typeface="Oswald"/>
              </a:rPr>
              <a:t>0</a:t>
            </a:r>
            <a:r>
              <a:rPr sz="2800" spc="-5" dirty="0">
                <a:solidFill>
                  <a:srgbClr val="FFFFFF"/>
                </a:solidFill>
                <a:latin typeface="Oswald"/>
                <a:cs typeface="Oswald"/>
              </a:rPr>
              <a:t>2</a:t>
            </a:r>
            <a:endParaRPr sz="2800">
              <a:solidFill>
                <a:prstClr val="black"/>
              </a:solidFill>
              <a:latin typeface="Oswald"/>
              <a:cs typeface="Oswald"/>
            </a:endParaRPr>
          </a:p>
        </p:txBody>
      </p:sp>
      <p:sp>
        <p:nvSpPr>
          <p:cNvPr id="5" name="object 5"/>
          <p:cNvSpPr txBox="1"/>
          <p:nvPr/>
        </p:nvSpPr>
        <p:spPr>
          <a:xfrm>
            <a:off x="1886217" y="4920438"/>
            <a:ext cx="1016635" cy="422909"/>
          </a:xfrm>
          <a:prstGeom prst="rect">
            <a:avLst/>
          </a:prstGeom>
        </p:spPr>
        <p:txBody>
          <a:bodyPr vert="horz" wrap="square" lIns="0" tIns="13335" rIns="0" bIns="0" rtlCol="0">
            <a:spAutoFit/>
          </a:bodyPr>
          <a:lstStyle/>
          <a:p>
            <a:pPr marL="12700">
              <a:spcBef>
                <a:spcPts val="105"/>
              </a:spcBef>
            </a:pPr>
            <a:r>
              <a:rPr sz="2600" b="1" spc="-5" dirty="0">
                <a:solidFill>
                  <a:srgbClr val="D90844"/>
                </a:solidFill>
                <a:latin typeface="微软雅黑"/>
                <a:cs typeface="微软雅黑"/>
              </a:rPr>
              <a:t>保兑</a:t>
            </a:r>
            <a:r>
              <a:rPr sz="2600" b="1" dirty="0">
                <a:solidFill>
                  <a:srgbClr val="D90844"/>
                </a:solidFill>
                <a:latin typeface="微软雅黑"/>
                <a:cs typeface="微软雅黑"/>
              </a:rPr>
              <a:t>仓</a:t>
            </a:r>
            <a:endParaRPr sz="2600">
              <a:solidFill>
                <a:prstClr val="black"/>
              </a:solidFill>
              <a:latin typeface="微软雅黑"/>
              <a:cs typeface="微软雅黑"/>
            </a:endParaRPr>
          </a:p>
        </p:txBody>
      </p:sp>
      <p:sp>
        <p:nvSpPr>
          <p:cNvPr id="6" name="object 6"/>
          <p:cNvSpPr/>
          <p:nvPr/>
        </p:nvSpPr>
        <p:spPr>
          <a:xfrm>
            <a:off x="894714" y="2116835"/>
            <a:ext cx="661670" cy="661670"/>
          </a:xfrm>
          <a:custGeom>
            <a:avLst/>
            <a:gdLst/>
            <a:ahLst/>
            <a:cxnLst/>
            <a:rect l="l" t="t" r="r" b="b"/>
            <a:pathLst>
              <a:path w="661669" h="661669">
                <a:moveTo>
                  <a:pt x="484631" y="661415"/>
                </a:moveTo>
                <a:lnTo>
                  <a:pt x="176784" y="661415"/>
                </a:lnTo>
                <a:lnTo>
                  <a:pt x="129605" y="655199"/>
                </a:lnTo>
                <a:lnTo>
                  <a:pt x="87254" y="637424"/>
                </a:lnTo>
                <a:lnTo>
                  <a:pt x="51425" y="609785"/>
                </a:lnTo>
                <a:lnTo>
                  <a:pt x="23811" y="573977"/>
                </a:lnTo>
                <a:lnTo>
                  <a:pt x="6104" y="531695"/>
                </a:lnTo>
                <a:lnTo>
                  <a:pt x="0" y="484631"/>
                </a:lnTo>
                <a:lnTo>
                  <a:pt x="0" y="176783"/>
                </a:lnTo>
                <a:lnTo>
                  <a:pt x="6104" y="129663"/>
                </a:lnTo>
                <a:lnTo>
                  <a:pt x="23811" y="87347"/>
                </a:lnTo>
                <a:lnTo>
                  <a:pt x="51425" y="51530"/>
                </a:lnTo>
                <a:lnTo>
                  <a:pt x="87254" y="23904"/>
                </a:lnTo>
                <a:lnTo>
                  <a:pt x="129605" y="6163"/>
                </a:lnTo>
                <a:lnTo>
                  <a:pt x="176784" y="0"/>
                </a:lnTo>
                <a:lnTo>
                  <a:pt x="484631" y="0"/>
                </a:lnTo>
                <a:lnTo>
                  <a:pt x="531636" y="6163"/>
                </a:lnTo>
                <a:lnTo>
                  <a:pt x="573884" y="23904"/>
                </a:lnTo>
                <a:lnTo>
                  <a:pt x="609680" y="51530"/>
                </a:lnTo>
                <a:lnTo>
                  <a:pt x="637331" y="87347"/>
                </a:lnTo>
                <a:lnTo>
                  <a:pt x="655140" y="129663"/>
                </a:lnTo>
                <a:lnTo>
                  <a:pt x="661416" y="176783"/>
                </a:lnTo>
                <a:lnTo>
                  <a:pt x="661416" y="484631"/>
                </a:lnTo>
                <a:lnTo>
                  <a:pt x="655140" y="531695"/>
                </a:lnTo>
                <a:lnTo>
                  <a:pt x="637331" y="573977"/>
                </a:lnTo>
                <a:lnTo>
                  <a:pt x="609680" y="609785"/>
                </a:lnTo>
                <a:lnTo>
                  <a:pt x="573884" y="637424"/>
                </a:lnTo>
                <a:lnTo>
                  <a:pt x="531636" y="655199"/>
                </a:lnTo>
                <a:lnTo>
                  <a:pt x="484631" y="661415"/>
                </a:lnTo>
                <a:close/>
              </a:path>
            </a:pathLst>
          </a:custGeom>
          <a:solidFill>
            <a:srgbClr val="2C4896"/>
          </a:solidFill>
        </p:spPr>
        <p:txBody>
          <a:bodyPr wrap="square" lIns="0" tIns="0" rIns="0" bIns="0" rtlCol="0"/>
          <a:lstStyle/>
          <a:p>
            <a:endParaRPr>
              <a:solidFill>
                <a:prstClr val="black"/>
              </a:solidFill>
            </a:endParaRPr>
          </a:p>
        </p:txBody>
      </p:sp>
      <p:sp>
        <p:nvSpPr>
          <p:cNvPr id="7" name="object 7"/>
          <p:cNvSpPr txBox="1"/>
          <p:nvPr/>
        </p:nvSpPr>
        <p:spPr>
          <a:xfrm>
            <a:off x="1062241" y="2215921"/>
            <a:ext cx="325755" cy="451484"/>
          </a:xfrm>
          <a:prstGeom prst="rect">
            <a:avLst/>
          </a:prstGeom>
        </p:spPr>
        <p:txBody>
          <a:bodyPr vert="horz" wrap="square" lIns="0" tIns="12065" rIns="0" bIns="0" rtlCol="0">
            <a:spAutoFit/>
          </a:bodyPr>
          <a:lstStyle/>
          <a:p>
            <a:pPr marL="12700">
              <a:spcBef>
                <a:spcPts val="95"/>
              </a:spcBef>
            </a:pPr>
            <a:r>
              <a:rPr sz="2800" dirty="0">
                <a:solidFill>
                  <a:srgbClr val="FFFFFF"/>
                </a:solidFill>
                <a:latin typeface="Oswald"/>
                <a:cs typeface="Oswald"/>
              </a:rPr>
              <a:t>0</a:t>
            </a:r>
            <a:r>
              <a:rPr sz="2800" spc="-5" dirty="0">
                <a:solidFill>
                  <a:srgbClr val="FFFFFF"/>
                </a:solidFill>
                <a:latin typeface="Oswald"/>
                <a:cs typeface="Oswald"/>
              </a:rPr>
              <a:t>1</a:t>
            </a:r>
            <a:endParaRPr sz="2800">
              <a:solidFill>
                <a:prstClr val="black"/>
              </a:solidFill>
              <a:latin typeface="Oswald"/>
              <a:cs typeface="Oswald"/>
            </a:endParaRPr>
          </a:p>
        </p:txBody>
      </p:sp>
      <p:sp>
        <p:nvSpPr>
          <p:cNvPr id="8" name="object 8"/>
          <p:cNvSpPr txBox="1"/>
          <p:nvPr/>
        </p:nvSpPr>
        <p:spPr>
          <a:xfrm>
            <a:off x="1886217" y="2253120"/>
            <a:ext cx="1346835" cy="422909"/>
          </a:xfrm>
          <a:prstGeom prst="rect">
            <a:avLst/>
          </a:prstGeom>
        </p:spPr>
        <p:txBody>
          <a:bodyPr vert="horz" wrap="square" lIns="0" tIns="13335" rIns="0" bIns="0" rtlCol="0">
            <a:spAutoFit/>
          </a:bodyPr>
          <a:lstStyle/>
          <a:p>
            <a:pPr marL="12700">
              <a:spcBef>
                <a:spcPts val="105"/>
              </a:spcBef>
            </a:pPr>
            <a:r>
              <a:rPr sz="2600" b="1" spc="-5" dirty="0">
                <a:solidFill>
                  <a:srgbClr val="2C4896"/>
                </a:solidFill>
                <a:latin typeface="微软雅黑"/>
                <a:cs typeface="微软雅黑"/>
              </a:rPr>
              <a:t>仓单质</a:t>
            </a:r>
            <a:r>
              <a:rPr sz="2600" b="1" dirty="0">
                <a:solidFill>
                  <a:srgbClr val="2C4896"/>
                </a:solidFill>
                <a:latin typeface="微软雅黑"/>
                <a:cs typeface="微软雅黑"/>
              </a:rPr>
              <a:t>押</a:t>
            </a:r>
            <a:endParaRPr sz="2600">
              <a:solidFill>
                <a:prstClr val="black"/>
              </a:solidFill>
              <a:latin typeface="微软雅黑"/>
              <a:cs typeface="微软雅黑"/>
            </a:endParaRPr>
          </a:p>
        </p:txBody>
      </p:sp>
      <p:sp>
        <p:nvSpPr>
          <p:cNvPr id="9" name="object 9"/>
          <p:cNvSpPr/>
          <p:nvPr/>
        </p:nvSpPr>
        <p:spPr>
          <a:xfrm>
            <a:off x="7431151" y="4925567"/>
            <a:ext cx="661670" cy="661670"/>
          </a:xfrm>
          <a:custGeom>
            <a:avLst/>
            <a:gdLst/>
            <a:ahLst/>
            <a:cxnLst/>
            <a:rect l="l" t="t" r="r" b="b"/>
            <a:pathLst>
              <a:path w="661670" h="661670">
                <a:moveTo>
                  <a:pt x="475488" y="661416"/>
                </a:moveTo>
                <a:lnTo>
                  <a:pt x="185927" y="661416"/>
                </a:lnTo>
                <a:lnTo>
                  <a:pt x="136484" y="654702"/>
                </a:lnTo>
                <a:lnTo>
                  <a:pt x="92029" y="635886"/>
                </a:lnTo>
                <a:lnTo>
                  <a:pt x="54359" y="606761"/>
                </a:lnTo>
                <a:lnTo>
                  <a:pt x="25267" y="569123"/>
                </a:lnTo>
                <a:lnTo>
                  <a:pt x="6549" y="524767"/>
                </a:lnTo>
                <a:lnTo>
                  <a:pt x="0" y="475488"/>
                </a:lnTo>
                <a:lnTo>
                  <a:pt x="0" y="185928"/>
                </a:lnTo>
                <a:lnTo>
                  <a:pt x="6549" y="136282"/>
                </a:lnTo>
                <a:lnTo>
                  <a:pt x="25267" y="91705"/>
                </a:lnTo>
                <a:lnTo>
                  <a:pt x="54359" y="53992"/>
                </a:lnTo>
                <a:lnTo>
                  <a:pt x="92029" y="24939"/>
                </a:lnTo>
                <a:lnTo>
                  <a:pt x="136484" y="6343"/>
                </a:lnTo>
                <a:lnTo>
                  <a:pt x="185927" y="0"/>
                </a:lnTo>
                <a:lnTo>
                  <a:pt x="475488" y="0"/>
                </a:lnTo>
                <a:lnTo>
                  <a:pt x="524973" y="6343"/>
                </a:lnTo>
                <a:lnTo>
                  <a:pt x="569453" y="24939"/>
                </a:lnTo>
                <a:lnTo>
                  <a:pt x="607133" y="53992"/>
                </a:lnTo>
                <a:lnTo>
                  <a:pt x="636216" y="91705"/>
                </a:lnTo>
                <a:lnTo>
                  <a:pt x="654909" y="136282"/>
                </a:lnTo>
                <a:lnTo>
                  <a:pt x="661416" y="185928"/>
                </a:lnTo>
                <a:lnTo>
                  <a:pt x="661416" y="475488"/>
                </a:lnTo>
                <a:lnTo>
                  <a:pt x="654909" y="524767"/>
                </a:lnTo>
                <a:lnTo>
                  <a:pt x="636216" y="569123"/>
                </a:lnTo>
                <a:lnTo>
                  <a:pt x="607133" y="606761"/>
                </a:lnTo>
                <a:lnTo>
                  <a:pt x="569453" y="635886"/>
                </a:lnTo>
                <a:lnTo>
                  <a:pt x="524973" y="654702"/>
                </a:lnTo>
                <a:lnTo>
                  <a:pt x="475488" y="661416"/>
                </a:lnTo>
                <a:close/>
              </a:path>
            </a:pathLst>
          </a:custGeom>
          <a:solidFill>
            <a:srgbClr val="2C4896"/>
          </a:solidFill>
        </p:spPr>
        <p:txBody>
          <a:bodyPr wrap="square" lIns="0" tIns="0" rIns="0" bIns="0" rtlCol="0"/>
          <a:lstStyle/>
          <a:p>
            <a:endParaRPr>
              <a:solidFill>
                <a:prstClr val="black"/>
              </a:solidFill>
            </a:endParaRPr>
          </a:p>
        </p:txBody>
      </p:sp>
      <p:sp>
        <p:nvSpPr>
          <p:cNvPr id="10" name="object 10"/>
          <p:cNvSpPr txBox="1"/>
          <p:nvPr/>
        </p:nvSpPr>
        <p:spPr>
          <a:xfrm>
            <a:off x="7559815" y="5023891"/>
            <a:ext cx="403225" cy="451484"/>
          </a:xfrm>
          <a:prstGeom prst="rect">
            <a:avLst/>
          </a:prstGeom>
        </p:spPr>
        <p:txBody>
          <a:bodyPr vert="horz" wrap="square" lIns="0" tIns="12065" rIns="0" bIns="0" rtlCol="0">
            <a:spAutoFit/>
          </a:bodyPr>
          <a:lstStyle/>
          <a:p>
            <a:pPr marL="12700">
              <a:spcBef>
                <a:spcPts val="95"/>
              </a:spcBef>
            </a:pPr>
            <a:r>
              <a:rPr sz="2800" dirty="0">
                <a:solidFill>
                  <a:srgbClr val="FFFFFF"/>
                </a:solidFill>
                <a:latin typeface="Oswald"/>
                <a:cs typeface="Oswald"/>
              </a:rPr>
              <a:t>0</a:t>
            </a:r>
            <a:r>
              <a:rPr sz="2800" spc="-5" dirty="0">
                <a:solidFill>
                  <a:srgbClr val="FFFFFF"/>
                </a:solidFill>
                <a:latin typeface="Oswald"/>
                <a:cs typeface="Oswald"/>
              </a:rPr>
              <a:t>4</a:t>
            </a:r>
            <a:endParaRPr sz="2800">
              <a:solidFill>
                <a:prstClr val="black"/>
              </a:solidFill>
              <a:latin typeface="Oswald"/>
              <a:cs typeface="Oswald"/>
            </a:endParaRPr>
          </a:p>
        </p:txBody>
      </p:sp>
      <p:sp>
        <p:nvSpPr>
          <p:cNvPr id="11" name="object 11"/>
          <p:cNvSpPr txBox="1"/>
          <p:nvPr/>
        </p:nvSpPr>
        <p:spPr>
          <a:xfrm>
            <a:off x="8337754" y="5036008"/>
            <a:ext cx="1346835" cy="422909"/>
          </a:xfrm>
          <a:prstGeom prst="rect">
            <a:avLst/>
          </a:prstGeom>
        </p:spPr>
        <p:txBody>
          <a:bodyPr vert="horz" wrap="square" lIns="0" tIns="13335" rIns="0" bIns="0" rtlCol="0">
            <a:spAutoFit/>
          </a:bodyPr>
          <a:lstStyle/>
          <a:p>
            <a:pPr marL="12700">
              <a:spcBef>
                <a:spcPts val="105"/>
              </a:spcBef>
            </a:pPr>
            <a:r>
              <a:rPr sz="2600" b="1" spc="-5" dirty="0">
                <a:solidFill>
                  <a:srgbClr val="2C4896"/>
                </a:solidFill>
                <a:latin typeface="微软雅黑"/>
                <a:cs typeface="微软雅黑"/>
              </a:rPr>
              <a:t>开证监</a:t>
            </a:r>
            <a:r>
              <a:rPr sz="2600" b="1" dirty="0">
                <a:solidFill>
                  <a:srgbClr val="2C4896"/>
                </a:solidFill>
                <a:latin typeface="微软雅黑"/>
                <a:cs typeface="微软雅黑"/>
              </a:rPr>
              <a:t>管</a:t>
            </a:r>
            <a:endParaRPr sz="2600">
              <a:solidFill>
                <a:prstClr val="black"/>
              </a:solidFill>
              <a:latin typeface="微软雅黑"/>
              <a:cs typeface="微软雅黑"/>
            </a:endParaRPr>
          </a:p>
        </p:txBody>
      </p:sp>
      <p:sp>
        <p:nvSpPr>
          <p:cNvPr id="12" name="object 12"/>
          <p:cNvSpPr/>
          <p:nvPr/>
        </p:nvSpPr>
        <p:spPr>
          <a:xfrm>
            <a:off x="7431151" y="2116835"/>
            <a:ext cx="661670" cy="661670"/>
          </a:xfrm>
          <a:custGeom>
            <a:avLst/>
            <a:gdLst/>
            <a:ahLst/>
            <a:cxnLst/>
            <a:rect l="l" t="t" r="r" b="b"/>
            <a:pathLst>
              <a:path w="661670" h="661669">
                <a:moveTo>
                  <a:pt x="504444" y="661415"/>
                </a:moveTo>
                <a:lnTo>
                  <a:pt x="156972" y="661415"/>
                </a:lnTo>
                <a:lnTo>
                  <a:pt x="107400" y="653492"/>
                </a:lnTo>
                <a:lnTo>
                  <a:pt x="64267" y="631183"/>
                </a:lnTo>
                <a:lnTo>
                  <a:pt x="30223" y="597139"/>
                </a:lnTo>
                <a:lnTo>
                  <a:pt x="7917" y="554009"/>
                </a:lnTo>
                <a:lnTo>
                  <a:pt x="0" y="504444"/>
                </a:lnTo>
                <a:lnTo>
                  <a:pt x="0" y="156971"/>
                </a:lnTo>
                <a:lnTo>
                  <a:pt x="7917" y="107345"/>
                </a:lnTo>
                <a:lnTo>
                  <a:pt x="30223" y="64185"/>
                </a:lnTo>
                <a:lnTo>
                  <a:pt x="64267" y="30141"/>
                </a:lnTo>
                <a:lnTo>
                  <a:pt x="107400" y="7862"/>
                </a:lnTo>
                <a:lnTo>
                  <a:pt x="156972" y="0"/>
                </a:lnTo>
                <a:lnTo>
                  <a:pt x="504444" y="0"/>
                </a:lnTo>
                <a:lnTo>
                  <a:pt x="554064" y="7862"/>
                </a:lnTo>
                <a:lnTo>
                  <a:pt x="597221" y="30141"/>
                </a:lnTo>
                <a:lnTo>
                  <a:pt x="631265" y="64185"/>
                </a:lnTo>
                <a:lnTo>
                  <a:pt x="653547" y="107345"/>
                </a:lnTo>
                <a:lnTo>
                  <a:pt x="661416" y="156971"/>
                </a:lnTo>
                <a:lnTo>
                  <a:pt x="661416" y="504444"/>
                </a:lnTo>
                <a:lnTo>
                  <a:pt x="653547" y="554009"/>
                </a:lnTo>
                <a:lnTo>
                  <a:pt x="631265" y="597139"/>
                </a:lnTo>
                <a:lnTo>
                  <a:pt x="597221" y="631183"/>
                </a:lnTo>
                <a:lnTo>
                  <a:pt x="554064" y="653492"/>
                </a:lnTo>
                <a:lnTo>
                  <a:pt x="504444" y="661415"/>
                </a:lnTo>
                <a:close/>
              </a:path>
            </a:pathLst>
          </a:custGeom>
          <a:solidFill>
            <a:srgbClr val="D90844"/>
          </a:solidFill>
        </p:spPr>
        <p:txBody>
          <a:bodyPr wrap="square" lIns="0" tIns="0" rIns="0" bIns="0" rtlCol="0"/>
          <a:lstStyle/>
          <a:p>
            <a:endParaRPr>
              <a:solidFill>
                <a:prstClr val="black"/>
              </a:solidFill>
            </a:endParaRPr>
          </a:p>
        </p:txBody>
      </p:sp>
      <p:sp>
        <p:nvSpPr>
          <p:cNvPr id="13" name="object 13"/>
          <p:cNvSpPr txBox="1"/>
          <p:nvPr/>
        </p:nvSpPr>
        <p:spPr>
          <a:xfrm>
            <a:off x="7564781" y="2215426"/>
            <a:ext cx="393065" cy="451484"/>
          </a:xfrm>
          <a:prstGeom prst="rect">
            <a:avLst/>
          </a:prstGeom>
        </p:spPr>
        <p:txBody>
          <a:bodyPr vert="horz" wrap="square" lIns="0" tIns="12065" rIns="0" bIns="0" rtlCol="0">
            <a:spAutoFit/>
          </a:bodyPr>
          <a:lstStyle/>
          <a:p>
            <a:pPr marL="12700">
              <a:spcBef>
                <a:spcPts val="95"/>
              </a:spcBef>
            </a:pPr>
            <a:r>
              <a:rPr sz="2800" dirty="0">
                <a:solidFill>
                  <a:srgbClr val="FFFFFF"/>
                </a:solidFill>
                <a:latin typeface="Oswald"/>
                <a:cs typeface="Oswald"/>
              </a:rPr>
              <a:t>0</a:t>
            </a:r>
            <a:r>
              <a:rPr sz="2800" spc="-5" dirty="0">
                <a:solidFill>
                  <a:srgbClr val="FFFFFF"/>
                </a:solidFill>
                <a:latin typeface="Oswald"/>
                <a:cs typeface="Oswald"/>
              </a:rPr>
              <a:t>3</a:t>
            </a:r>
            <a:endParaRPr sz="2800">
              <a:solidFill>
                <a:prstClr val="black"/>
              </a:solidFill>
              <a:latin typeface="Oswald"/>
              <a:cs typeface="Oswald"/>
            </a:endParaRPr>
          </a:p>
        </p:txBody>
      </p:sp>
      <p:sp>
        <p:nvSpPr>
          <p:cNvPr id="14" name="object 14"/>
          <p:cNvSpPr txBox="1"/>
          <p:nvPr/>
        </p:nvSpPr>
        <p:spPr>
          <a:xfrm>
            <a:off x="8337754" y="2155330"/>
            <a:ext cx="1346835" cy="422909"/>
          </a:xfrm>
          <a:prstGeom prst="rect">
            <a:avLst/>
          </a:prstGeom>
        </p:spPr>
        <p:txBody>
          <a:bodyPr vert="horz" wrap="square" lIns="0" tIns="13335" rIns="0" bIns="0" rtlCol="0">
            <a:spAutoFit/>
          </a:bodyPr>
          <a:lstStyle/>
          <a:p>
            <a:pPr marL="12700">
              <a:spcBef>
                <a:spcPts val="105"/>
              </a:spcBef>
            </a:pPr>
            <a:r>
              <a:rPr sz="2600" b="1" spc="-5" dirty="0">
                <a:solidFill>
                  <a:srgbClr val="D90844"/>
                </a:solidFill>
                <a:latin typeface="微软雅黑"/>
                <a:cs typeface="微软雅黑"/>
              </a:rPr>
              <a:t>动产质</a:t>
            </a:r>
            <a:r>
              <a:rPr sz="2600" b="1" dirty="0">
                <a:solidFill>
                  <a:srgbClr val="D90844"/>
                </a:solidFill>
                <a:latin typeface="微软雅黑"/>
                <a:cs typeface="微软雅黑"/>
              </a:rPr>
              <a:t>押</a:t>
            </a:r>
            <a:endParaRPr sz="2600">
              <a:solidFill>
                <a:prstClr val="black"/>
              </a:solidFill>
              <a:latin typeface="微软雅黑"/>
              <a:cs typeface="微软雅黑"/>
            </a:endParaRPr>
          </a:p>
        </p:txBody>
      </p:sp>
      <p:sp>
        <p:nvSpPr>
          <p:cNvPr id="15" name="object 15"/>
          <p:cNvSpPr/>
          <p:nvPr/>
        </p:nvSpPr>
        <p:spPr>
          <a:xfrm>
            <a:off x="6216232" y="3025610"/>
            <a:ext cx="804545" cy="804545"/>
          </a:xfrm>
          <a:custGeom>
            <a:avLst/>
            <a:gdLst/>
            <a:ahLst/>
            <a:cxnLst/>
            <a:rect l="l" t="t" r="r" b="b"/>
            <a:pathLst>
              <a:path w="804545" h="804545">
                <a:moveTo>
                  <a:pt x="795147" y="429044"/>
                </a:moveTo>
                <a:lnTo>
                  <a:pt x="429031" y="429044"/>
                </a:lnTo>
                <a:lnTo>
                  <a:pt x="383908" y="0"/>
                </a:lnTo>
                <a:lnTo>
                  <a:pt x="804049" y="420141"/>
                </a:lnTo>
                <a:lnTo>
                  <a:pt x="795147" y="429044"/>
                </a:lnTo>
                <a:close/>
              </a:path>
              <a:path w="804545" h="804545">
                <a:moveTo>
                  <a:pt x="420141" y="804049"/>
                </a:moveTo>
                <a:lnTo>
                  <a:pt x="0" y="383908"/>
                </a:lnTo>
                <a:lnTo>
                  <a:pt x="429031" y="429044"/>
                </a:lnTo>
                <a:lnTo>
                  <a:pt x="795147" y="429044"/>
                </a:lnTo>
                <a:lnTo>
                  <a:pt x="420141" y="804049"/>
                </a:lnTo>
                <a:close/>
              </a:path>
            </a:pathLst>
          </a:custGeom>
          <a:solidFill>
            <a:srgbClr val="2C4896"/>
          </a:solidFill>
        </p:spPr>
        <p:txBody>
          <a:bodyPr wrap="square" lIns="0" tIns="0" rIns="0" bIns="0" rtlCol="0"/>
          <a:lstStyle/>
          <a:p>
            <a:endParaRPr>
              <a:solidFill>
                <a:prstClr val="black"/>
              </a:solidFill>
            </a:endParaRPr>
          </a:p>
        </p:txBody>
      </p:sp>
      <p:sp>
        <p:nvSpPr>
          <p:cNvPr id="16" name="object 16"/>
          <p:cNvSpPr/>
          <p:nvPr/>
        </p:nvSpPr>
        <p:spPr>
          <a:xfrm>
            <a:off x="5942241" y="3522167"/>
            <a:ext cx="1087120" cy="1468120"/>
          </a:xfrm>
          <a:custGeom>
            <a:avLst/>
            <a:gdLst/>
            <a:ahLst/>
            <a:cxnLst/>
            <a:rect l="l" t="t" r="r" b="b"/>
            <a:pathLst>
              <a:path w="1087120" h="1468120">
                <a:moveTo>
                  <a:pt x="983068" y="868845"/>
                </a:moveTo>
                <a:lnTo>
                  <a:pt x="215252" y="868845"/>
                </a:lnTo>
                <a:lnTo>
                  <a:pt x="1084097" y="0"/>
                </a:lnTo>
                <a:lnTo>
                  <a:pt x="1086789" y="2705"/>
                </a:lnTo>
                <a:lnTo>
                  <a:pt x="1086789" y="765124"/>
                </a:lnTo>
                <a:lnTo>
                  <a:pt x="983068" y="868845"/>
                </a:lnTo>
                <a:close/>
              </a:path>
              <a:path w="1087120" h="1468120">
                <a:moveTo>
                  <a:pt x="0" y="1468005"/>
                </a:moveTo>
                <a:lnTo>
                  <a:pt x="77508" y="731100"/>
                </a:lnTo>
                <a:lnTo>
                  <a:pt x="215252" y="868845"/>
                </a:lnTo>
                <a:lnTo>
                  <a:pt x="983068" y="868845"/>
                </a:lnTo>
                <a:lnTo>
                  <a:pt x="599160" y="1252753"/>
                </a:lnTo>
                <a:lnTo>
                  <a:pt x="736892" y="1390484"/>
                </a:lnTo>
                <a:lnTo>
                  <a:pt x="0" y="1468005"/>
                </a:lnTo>
                <a:close/>
              </a:path>
            </a:pathLst>
          </a:custGeom>
          <a:solidFill>
            <a:srgbClr val="2C4896"/>
          </a:solidFill>
        </p:spPr>
        <p:txBody>
          <a:bodyPr wrap="square" lIns="0" tIns="0" rIns="0" bIns="0" rtlCol="0"/>
          <a:lstStyle/>
          <a:p>
            <a:endParaRPr>
              <a:solidFill>
                <a:prstClr val="black"/>
              </a:solidFill>
            </a:endParaRPr>
          </a:p>
        </p:txBody>
      </p:sp>
      <p:sp>
        <p:nvSpPr>
          <p:cNvPr id="17" name="object 17"/>
          <p:cNvSpPr/>
          <p:nvPr/>
        </p:nvSpPr>
        <p:spPr>
          <a:xfrm>
            <a:off x="5491417" y="4636948"/>
            <a:ext cx="804545" cy="804545"/>
          </a:xfrm>
          <a:custGeom>
            <a:avLst/>
            <a:gdLst/>
            <a:ahLst/>
            <a:cxnLst/>
            <a:rect l="l" t="t" r="r" b="b"/>
            <a:pathLst>
              <a:path w="804545" h="804545">
                <a:moveTo>
                  <a:pt x="383908" y="804049"/>
                </a:moveTo>
                <a:lnTo>
                  <a:pt x="0" y="420141"/>
                </a:lnTo>
                <a:lnTo>
                  <a:pt x="420141" y="0"/>
                </a:lnTo>
                <a:lnTo>
                  <a:pt x="375005" y="429031"/>
                </a:lnTo>
                <a:lnTo>
                  <a:pt x="758926" y="429031"/>
                </a:lnTo>
                <a:lnTo>
                  <a:pt x="383908" y="804049"/>
                </a:lnTo>
                <a:close/>
              </a:path>
              <a:path w="804545" h="804545">
                <a:moveTo>
                  <a:pt x="758926" y="429031"/>
                </a:moveTo>
                <a:lnTo>
                  <a:pt x="375005" y="429031"/>
                </a:lnTo>
                <a:lnTo>
                  <a:pt x="804049" y="383908"/>
                </a:lnTo>
                <a:lnTo>
                  <a:pt x="758926" y="429031"/>
                </a:lnTo>
                <a:close/>
              </a:path>
            </a:pathLst>
          </a:custGeom>
          <a:solidFill>
            <a:srgbClr val="D90844"/>
          </a:solidFill>
        </p:spPr>
        <p:txBody>
          <a:bodyPr wrap="square" lIns="0" tIns="0" rIns="0" bIns="0" rtlCol="0"/>
          <a:lstStyle/>
          <a:p>
            <a:endParaRPr>
              <a:solidFill>
                <a:prstClr val="black"/>
              </a:solidFill>
            </a:endParaRPr>
          </a:p>
        </p:txBody>
      </p:sp>
      <p:sp>
        <p:nvSpPr>
          <p:cNvPr id="18" name="object 18"/>
          <p:cNvSpPr/>
          <p:nvPr/>
        </p:nvSpPr>
        <p:spPr>
          <a:xfrm>
            <a:off x="4334141" y="4366856"/>
            <a:ext cx="1468120" cy="1087120"/>
          </a:xfrm>
          <a:custGeom>
            <a:avLst/>
            <a:gdLst/>
            <a:ahLst/>
            <a:cxnLst/>
            <a:rect l="l" t="t" r="r" b="b"/>
            <a:pathLst>
              <a:path w="1468120" h="1087120">
                <a:moveTo>
                  <a:pt x="77508" y="736892"/>
                </a:moveTo>
                <a:lnTo>
                  <a:pt x="0" y="0"/>
                </a:lnTo>
                <a:lnTo>
                  <a:pt x="736892" y="77508"/>
                </a:lnTo>
                <a:lnTo>
                  <a:pt x="599147" y="215239"/>
                </a:lnTo>
                <a:lnTo>
                  <a:pt x="983056" y="599147"/>
                </a:lnTo>
                <a:lnTo>
                  <a:pt x="215252" y="599147"/>
                </a:lnTo>
                <a:lnTo>
                  <a:pt x="77508" y="736892"/>
                </a:lnTo>
                <a:close/>
              </a:path>
              <a:path w="1468120" h="1087120">
                <a:moveTo>
                  <a:pt x="1465300" y="1086777"/>
                </a:moveTo>
                <a:lnTo>
                  <a:pt x="702881" y="1086777"/>
                </a:lnTo>
                <a:lnTo>
                  <a:pt x="215252" y="599147"/>
                </a:lnTo>
                <a:lnTo>
                  <a:pt x="983056" y="599147"/>
                </a:lnTo>
                <a:lnTo>
                  <a:pt x="1467992" y="1084084"/>
                </a:lnTo>
                <a:lnTo>
                  <a:pt x="1465300" y="1086777"/>
                </a:lnTo>
                <a:close/>
              </a:path>
            </a:pathLst>
          </a:custGeom>
          <a:solidFill>
            <a:srgbClr val="D90844"/>
          </a:solidFill>
        </p:spPr>
        <p:txBody>
          <a:bodyPr wrap="square" lIns="0" tIns="0" rIns="0" bIns="0" rtlCol="0"/>
          <a:lstStyle/>
          <a:p>
            <a:endParaRPr>
              <a:solidFill>
                <a:prstClr val="black"/>
              </a:solidFill>
            </a:endParaRPr>
          </a:p>
        </p:txBody>
      </p:sp>
      <p:sp>
        <p:nvSpPr>
          <p:cNvPr id="19" name="object 19"/>
          <p:cNvSpPr/>
          <p:nvPr/>
        </p:nvSpPr>
        <p:spPr>
          <a:xfrm>
            <a:off x="3883318" y="3916033"/>
            <a:ext cx="804545" cy="804545"/>
          </a:xfrm>
          <a:custGeom>
            <a:avLst/>
            <a:gdLst/>
            <a:ahLst/>
            <a:cxnLst/>
            <a:rect l="l" t="t" r="r" b="b"/>
            <a:pathLst>
              <a:path w="804545" h="804545">
                <a:moveTo>
                  <a:pt x="420141" y="804037"/>
                </a:moveTo>
                <a:lnTo>
                  <a:pt x="0" y="383895"/>
                </a:lnTo>
                <a:lnTo>
                  <a:pt x="383895" y="0"/>
                </a:lnTo>
                <a:lnTo>
                  <a:pt x="758912" y="375005"/>
                </a:lnTo>
                <a:lnTo>
                  <a:pt x="375005" y="375005"/>
                </a:lnTo>
                <a:lnTo>
                  <a:pt x="420141" y="804037"/>
                </a:lnTo>
                <a:close/>
              </a:path>
              <a:path w="804545" h="804545">
                <a:moveTo>
                  <a:pt x="804037" y="420128"/>
                </a:moveTo>
                <a:lnTo>
                  <a:pt x="375005" y="375005"/>
                </a:lnTo>
                <a:lnTo>
                  <a:pt x="758912" y="375005"/>
                </a:lnTo>
                <a:lnTo>
                  <a:pt x="804037" y="420128"/>
                </a:lnTo>
                <a:close/>
              </a:path>
            </a:pathLst>
          </a:custGeom>
          <a:solidFill>
            <a:srgbClr val="2C4896"/>
          </a:solidFill>
        </p:spPr>
        <p:txBody>
          <a:bodyPr wrap="square" lIns="0" tIns="0" rIns="0" bIns="0" rtlCol="0"/>
          <a:lstStyle/>
          <a:p>
            <a:endParaRPr>
              <a:solidFill>
                <a:prstClr val="black"/>
              </a:solidFill>
            </a:endParaRPr>
          </a:p>
        </p:txBody>
      </p:sp>
      <p:sp>
        <p:nvSpPr>
          <p:cNvPr id="20" name="object 20"/>
          <p:cNvSpPr/>
          <p:nvPr/>
        </p:nvSpPr>
        <p:spPr>
          <a:xfrm>
            <a:off x="3860291" y="2738221"/>
            <a:ext cx="1087120" cy="1468120"/>
          </a:xfrm>
          <a:custGeom>
            <a:avLst/>
            <a:gdLst/>
            <a:ahLst/>
            <a:cxnLst/>
            <a:rect l="l" t="t" r="r" b="b"/>
            <a:pathLst>
              <a:path w="1087120" h="1468120">
                <a:moveTo>
                  <a:pt x="2692" y="1468005"/>
                </a:moveTo>
                <a:lnTo>
                  <a:pt x="0" y="1465300"/>
                </a:lnTo>
                <a:lnTo>
                  <a:pt x="0" y="702881"/>
                </a:lnTo>
                <a:lnTo>
                  <a:pt x="487629" y="215252"/>
                </a:lnTo>
                <a:lnTo>
                  <a:pt x="349885" y="77520"/>
                </a:lnTo>
                <a:lnTo>
                  <a:pt x="1086789" y="0"/>
                </a:lnTo>
                <a:lnTo>
                  <a:pt x="1023769" y="599160"/>
                </a:lnTo>
                <a:lnTo>
                  <a:pt x="871537" y="599160"/>
                </a:lnTo>
                <a:lnTo>
                  <a:pt x="2692" y="1468005"/>
                </a:lnTo>
                <a:close/>
              </a:path>
              <a:path w="1087120" h="1468120">
                <a:moveTo>
                  <a:pt x="1009281" y="736904"/>
                </a:moveTo>
                <a:lnTo>
                  <a:pt x="871537" y="599160"/>
                </a:lnTo>
                <a:lnTo>
                  <a:pt x="1023769" y="599160"/>
                </a:lnTo>
                <a:lnTo>
                  <a:pt x="1009281" y="736904"/>
                </a:lnTo>
                <a:close/>
              </a:path>
            </a:pathLst>
          </a:custGeom>
          <a:solidFill>
            <a:srgbClr val="2C4896"/>
          </a:solidFill>
        </p:spPr>
        <p:txBody>
          <a:bodyPr wrap="square" lIns="0" tIns="0" rIns="0" bIns="0" rtlCol="0"/>
          <a:lstStyle/>
          <a:p>
            <a:endParaRPr>
              <a:solidFill>
                <a:prstClr val="black"/>
              </a:solidFill>
            </a:endParaRPr>
          </a:p>
        </p:txBody>
      </p:sp>
      <p:sp>
        <p:nvSpPr>
          <p:cNvPr id="21" name="object 21"/>
          <p:cNvSpPr/>
          <p:nvPr/>
        </p:nvSpPr>
        <p:spPr>
          <a:xfrm>
            <a:off x="5101450" y="2292045"/>
            <a:ext cx="1468120" cy="1087120"/>
          </a:xfrm>
          <a:custGeom>
            <a:avLst/>
            <a:gdLst/>
            <a:ahLst/>
            <a:cxnLst/>
            <a:rect l="l" t="t" r="r" b="b"/>
            <a:pathLst>
              <a:path w="1468120" h="1087120">
                <a:moveTo>
                  <a:pt x="1468005" y="1086789"/>
                </a:moveTo>
                <a:lnTo>
                  <a:pt x="731100" y="1009281"/>
                </a:lnTo>
                <a:lnTo>
                  <a:pt x="868845" y="871537"/>
                </a:lnTo>
                <a:lnTo>
                  <a:pt x="0" y="2692"/>
                </a:lnTo>
                <a:lnTo>
                  <a:pt x="2705" y="0"/>
                </a:lnTo>
                <a:lnTo>
                  <a:pt x="765124" y="0"/>
                </a:lnTo>
                <a:lnTo>
                  <a:pt x="1252753" y="487629"/>
                </a:lnTo>
                <a:lnTo>
                  <a:pt x="1404985" y="487629"/>
                </a:lnTo>
                <a:lnTo>
                  <a:pt x="1468005" y="1086789"/>
                </a:lnTo>
                <a:close/>
              </a:path>
              <a:path w="1468120" h="1087120">
                <a:moveTo>
                  <a:pt x="1404985" y="487629"/>
                </a:moveTo>
                <a:lnTo>
                  <a:pt x="1252753" y="487629"/>
                </a:lnTo>
                <a:lnTo>
                  <a:pt x="1390497" y="349885"/>
                </a:lnTo>
                <a:lnTo>
                  <a:pt x="1404985" y="487629"/>
                </a:lnTo>
                <a:close/>
              </a:path>
            </a:pathLst>
          </a:custGeom>
          <a:solidFill>
            <a:srgbClr val="D90844"/>
          </a:solidFill>
        </p:spPr>
        <p:txBody>
          <a:bodyPr wrap="square" lIns="0" tIns="0" rIns="0" bIns="0" rtlCol="0"/>
          <a:lstStyle/>
          <a:p>
            <a:endParaRPr>
              <a:solidFill>
                <a:prstClr val="black"/>
              </a:solidFill>
            </a:endParaRPr>
          </a:p>
        </p:txBody>
      </p:sp>
      <p:sp>
        <p:nvSpPr>
          <p:cNvPr id="22" name="object 22"/>
          <p:cNvSpPr/>
          <p:nvPr/>
        </p:nvSpPr>
        <p:spPr>
          <a:xfrm>
            <a:off x="4593857" y="2287398"/>
            <a:ext cx="804545" cy="804545"/>
          </a:xfrm>
          <a:custGeom>
            <a:avLst/>
            <a:gdLst/>
            <a:ahLst/>
            <a:cxnLst/>
            <a:rect l="l" t="t" r="r" b="b"/>
            <a:pathLst>
              <a:path w="804545" h="804544">
                <a:moveTo>
                  <a:pt x="0" y="420141"/>
                </a:moveTo>
                <a:lnTo>
                  <a:pt x="420141" y="0"/>
                </a:lnTo>
                <a:lnTo>
                  <a:pt x="795159" y="375018"/>
                </a:lnTo>
                <a:lnTo>
                  <a:pt x="429044" y="375018"/>
                </a:lnTo>
                <a:lnTo>
                  <a:pt x="0" y="420141"/>
                </a:lnTo>
                <a:close/>
              </a:path>
              <a:path w="804545" h="804544">
                <a:moveTo>
                  <a:pt x="383908" y="804049"/>
                </a:moveTo>
                <a:lnTo>
                  <a:pt x="429044" y="375018"/>
                </a:lnTo>
                <a:lnTo>
                  <a:pt x="795159" y="375018"/>
                </a:lnTo>
                <a:lnTo>
                  <a:pt x="804049" y="383908"/>
                </a:lnTo>
                <a:lnTo>
                  <a:pt x="383908" y="804049"/>
                </a:lnTo>
                <a:close/>
              </a:path>
            </a:pathLst>
          </a:custGeom>
          <a:solidFill>
            <a:srgbClr val="D90844"/>
          </a:solidFill>
        </p:spPr>
        <p:txBody>
          <a:bodyPr wrap="square" lIns="0" tIns="0" rIns="0" bIns="0" rtlCol="0"/>
          <a:lstStyle/>
          <a:p>
            <a:endParaRPr>
              <a:solidFill>
                <a:prstClr val="black"/>
              </a:solidFill>
            </a:endParaRPr>
          </a:p>
        </p:txBody>
      </p:sp>
      <p:sp>
        <p:nvSpPr>
          <p:cNvPr id="23" name="object 23"/>
          <p:cNvSpPr/>
          <p:nvPr/>
        </p:nvSpPr>
        <p:spPr>
          <a:xfrm>
            <a:off x="9780695" y="5426086"/>
            <a:ext cx="2424683" cy="1464564"/>
          </a:xfrm>
          <a:prstGeom prst="rect">
            <a:avLst/>
          </a:prstGeom>
          <a:blipFill>
            <a:blip r:embed="rId2" cstate="print"/>
            <a:stretch>
              <a:fillRect/>
            </a:stretch>
          </a:blipFill>
        </p:spPr>
        <p:txBody>
          <a:bodyPr wrap="square" lIns="0" tIns="0" rIns="0" bIns="0" rtlCol="0"/>
          <a:lstStyle/>
          <a:p>
            <a:endParaRPr>
              <a:solidFill>
                <a:prstClr val="black"/>
              </a:solidFill>
            </a:endParaRPr>
          </a:p>
        </p:txBody>
      </p:sp>
    </p:spTree>
    <p:extLst>
      <p:ext uri="{BB962C8B-B14F-4D97-AF65-F5344CB8AC3E}">
        <p14:creationId xmlns:p14="http://schemas.microsoft.com/office/powerpoint/2010/main" val="426862865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80439" y="418465"/>
            <a:ext cx="2308860" cy="514350"/>
          </a:xfrm>
          <a:prstGeom prst="rect">
            <a:avLst/>
          </a:prstGeom>
        </p:spPr>
        <p:txBody>
          <a:bodyPr vert="horz" wrap="square" lIns="0" tIns="13335" rIns="0" bIns="0" rtlCol="0">
            <a:spAutoFit/>
          </a:bodyPr>
          <a:lstStyle/>
          <a:p>
            <a:pPr marL="12700">
              <a:spcBef>
                <a:spcPts val="105"/>
              </a:spcBef>
            </a:pPr>
            <a:r>
              <a:rPr spc="-5" dirty="0">
                <a:latin typeface="微软雅黑"/>
                <a:cs typeface="微软雅黑"/>
              </a:rPr>
              <a:t>1、</a:t>
            </a:r>
            <a:r>
              <a:rPr dirty="0">
                <a:solidFill>
                  <a:srgbClr val="000000"/>
                </a:solidFill>
                <a:latin typeface="微软雅黑"/>
                <a:cs typeface="微软雅黑"/>
              </a:rPr>
              <a:t>仓单质押</a:t>
            </a:r>
          </a:p>
        </p:txBody>
      </p:sp>
      <p:sp>
        <p:nvSpPr>
          <p:cNvPr id="3" name="object 3"/>
          <p:cNvSpPr txBox="1"/>
          <p:nvPr/>
        </p:nvSpPr>
        <p:spPr>
          <a:xfrm>
            <a:off x="771525" y="1457380"/>
            <a:ext cx="11016282" cy="4006866"/>
          </a:xfrm>
          <a:prstGeom prst="rect">
            <a:avLst/>
          </a:prstGeom>
        </p:spPr>
        <p:txBody>
          <a:bodyPr vert="horz" wrap="square" lIns="0" tIns="16510" rIns="0" bIns="0" rtlCol="0">
            <a:spAutoFit/>
          </a:bodyPr>
          <a:lstStyle/>
          <a:p>
            <a:pPr marL="12700" marR="5080" algn="just">
              <a:lnSpc>
                <a:spcPct val="104299"/>
              </a:lnSpc>
              <a:spcBef>
                <a:spcPts val="130"/>
              </a:spcBef>
            </a:pPr>
            <a:r>
              <a:rPr sz="2400" b="1" dirty="0">
                <a:solidFill>
                  <a:prstClr val="black"/>
                </a:solidFill>
                <a:latin typeface="宋体"/>
                <a:cs typeface="宋体"/>
              </a:rPr>
              <a:t>   </a:t>
            </a:r>
            <a:r>
              <a:rPr sz="2400" b="1" spc="-10" dirty="0">
                <a:solidFill>
                  <a:prstClr val="black"/>
                </a:solidFill>
                <a:latin typeface="宋体"/>
                <a:cs typeface="宋体"/>
              </a:rPr>
              <a:t> </a:t>
            </a:r>
            <a:r>
              <a:rPr sz="2400" b="1" dirty="0">
                <a:solidFill>
                  <a:prstClr val="black"/>
                </a:solidFill>
                <a:latin typeface="宋体"/>
                <a:cs typeface="宋体"/>
              </a:rPr>
              <a:t>   </a:t>
            </a:r>
            <a:r>
              <a:rPr sz="2400" b="1" spc="-10" dirty="0">
                <a:solidFill>
                  <a:prstClr val="black"/>
                </a:solidFill>
                <a:latin typeface="宋体"/>
                <a:cs typeface="宋体"/>
              </a:rPr>
              <a:t> </a:t>
            </a:r>
            <a:r>
              <a:rPr lang="en-US" sz="2400" b="1" spc="-10" dirty="0" smtClean="0">
                <a:solidFill>
                  <a:prstClr val="black"/>
                </a:solidFill>
                <a:latin typeface="宋体"/>
                <a:cs typeface="宋体"/>
              </a:rPr>
              <a:t> </a:t>
            </a:r>
            <a:r>
              <a:rPr sz="2400" b="1" spc="-5" dirty="0" err="1" smtClean="0">
                <a:solidFill>
                  <a:prstClr val="black"/>
                </a:solidFill>
                <a:latin typeface="宋体"/>
                <a:cs typeface="宋体"/>
              </a:rPr>
              <a:t>货主</a:t>
            </a:r>
            <a:r>
              <a:rPr sz="2400" b="1" spc="-5" dirty="0" err="1">
                <a:solidFill>
                  <a:prstClr val="black"/>
                </a:solidFill>
                <a:latin typeface="宋体"/>
                <a:cs typeface="宋体"/>
              </a:rPr>
              <a:t>（借款人）与银行签订《银企合作协议</a:t>
            </a:r>
            <a:r>
              <a:rPr sz="2400" b="1" spc="-5" dirty="0" smtClean="0">
                <a:solidFill>
                  <a:prstClr val="black"/>
                </a:solidFill>
                <a:latin typeface="宋体"/>
                <a:cs typeface="宋体"/>
              </a:rPr>
              <a:t>》</a:t>
            </a:r>
            <a:r>
              <a:rPr lang="zh-CN" altLang="en-US" sz="2400" b="1" spc="-5" dirty="0" smtClean="0">
                <a:solidFill>
                  <a:prstClr val="black"/>
                </a:solidFill>
                <a:latin typeface="宋体"/>
                <a:cs typeface="宋体"/>
              </a:rPr>
              <a:t>、</a:t>
            </a:r>
            <a:r>
              <a:rPr lang="en-US" altLang="zh-CN" sz="2400" b="1" spc="-5" dirty="0" smtClean="0">
                <a:solidFill>
                  <a:prstClr val="black"/>
                </a:solidFill>
                <a:latin typeface="宋体"/>
                <a:cs typeface="宋体"/>
              </a:rPr>
              <a:t>《</a:t>
            </a:r>
            <a:r>
              <a:rPr lang="zh-CN" altLang="en-US" sz="2400" b="1" spc="-5" dirty="0">
                <a:solidFill>
                  <a:prstClr val="black"/>
                </a:solidFill>
                <a:latin typeface="宋体"/>
                <a:cs typeface="宋体"/>
              </a:rPr>
              <a:t>帐户监管协物流金融物流金融议</a:t>
            </a:r>
            <a:r>
              <a:rPr lang="en-US" altLang="zh-CN" sz="2400" b="1" spc="-5" dirty="0">
                <a:solidFill>
                  <a:prstClr val="black"/>
                </a:solidFill>
                <a:latin typeface="宋体"/>
                <a:cs typeface="宋体"/>
              </a:rPr>
              <a:t>》</a:t>
            </a:r>
            <a:r>
              <a:rPr lang="zh-CN" altLang="en-US" sz="2400" b="1" spc="-5" dirty="0">
                <a:solidFill>
                  <a:prstClr val="black"/>
                </a:solidFill>
                <a:latin typeface="宋体"/>
                <a:cs typeface="宋体"/>
              </a:rPr>
              <a:t>；仓储企业、货主和银行签订</a:t>
            </a:r>
            <a:r>
              <a:rPr lang="en-US" altLang="zh-CN" sz="2400" b="1" spc="-5" dirty="0">
                <a:solidFill>
                  <a:prstClr val="black"/>
                </a:solidFill>
                <a:latin typeface="宋体"/>
                <a:cs typeface="宋体"/>
              </a:rPr>
              <a:t>《</a:t>
            </a:r>
            <a:r>
              <a:rPr lang="zh-CN" altLang="en-US" sz="2400" b="1" spc="-5" dirty="0">
                <a:solidFill>
                  <a:prstClr val="black"/>
                </a:solidFill>
                <a:latin typeface="宋体"/>
                <a:cs typeface="宋体"/>
              </a:rPr>
              <a:t>仓储</a:t>
            </a:r>
            <a:r>
              <a:rPr lang="zh-CN" altLang="en-US" sz="2400" b="1" spc="-5" dirty="0" smtClean="0">
                <a:solidFill>
                  <a:prstClr val="black"/>
                </a:solidFill>
                <a:latin typeface="宋体"/>
                <a:cs typeface="宋体"/>
              </a:rPr>
              <a:t>协议</a:t>
            </a:r>
            <a:r>
              <a:rPr lang="en-US" altLang="zh-CN" sz="2400" b="1" spc="-5" dirty="0" smtClean="0">
                <a:solidFill>
                  <a:prstClr val="black"/>
                </a:solidFill>
                <a:latin typeface="宋体"/>
                <a:cs typeface="宋体"/>
              </a:rPr>
              <a:t>》</a:t>
            </a:r>
            <a:r>
              <a:rPr lang="zh-CN" altLang="en-US" sz="2400" b="1" spc="-5" dirty="0" smtClean="0">
                <a:solidFill>
                  <a:prstClr val="black"/>
                </a:solidFill>
                <a:latin typeface="宋体"/>
                <a:cs typeface="宋体"/>
              </a:rPr>
              <a:t>等。</a:t>
            </a:r>
            <a:endParaRPr lang="en-US" sz="2400" b="1" spc="-10" dirty="0" smtClean="0">
              <a:solidFill>
                <a:prstClr val="black"/>
              </a:solidFill>
              <a:latin typeface="宋体"/>
              <a:cs typeface="宋体"/>
            </a:endParaRPr>
          </a:p>
          <a:p>
            <a:pPr marL="12700" marR="5080" algn="just">
              <a:lnSpc>
                <a:spcPct val="104299"/>
              </a:lnSpc>
              <a:spcBef>
                <a:spcPts val="130"/>
              </a:spcBef>
            </a:pPr>
            <a:r>
              <a:rPr lang="en-US" sz="2400" b="1" spc="-10" dirty="0" smtClean="0">
                <a:solidFill>
                  <a:prstClr val="black"/>
                </a:solidFill>
                <a:latin typeface="宋体"/>
                <a:cs typeface="宋体"/>
              </a:rPr>
              <a:t>         </a:t>
            </a:r>
            <a:r>
              <a:rPr sz="2400" b="1" spc="-5" dirty="0" smtClean="0">
                <a:solidFill>
                  <a:prstClr val="black"/>
                </a:solidFill>
                <a:latin typeface="宋体"/>
                <a:cs typeface="宋体"/>
              </a:rPr>
              <a:t>按照约定数量送货到指定的仓库</a:t>
            </a:r>
            <a:r>
              <a:rPr sz="2400" b="1" spc="-5" dirty="0">
                <a:solidFill>
                  <a:prstClr val="black"/>
                </a:solidFill>
                <a:latin typeface="宋体"/>
                <a:cs typeface="宋体"/>
              </a:rPr>
              <a:t>，仓储企业接到通知后，</a:t>
            </a:r>
            <a:r>
              <a:rPr sz="2400" b="1" spc="-5" dirty="0" smtClean="0">
                <a:solidFill>
                  <a:prstClr val="black"/>
                </a:solidFill>
                <a:latin typeface="宋体"/>
                <a:cs typeface="宋体"/>
              </a:rPr>
              <a:t>经验货确</a:t>
            </a:r>
            <a:r>
              <a:rPr sz="2400" b="1" spc="-10" dirty="0" smtClean="0">
                <a:solidFill>
                  <a:prstClr val="black"/>
                </a:solidFill>
                <a:latin typeface="宋体"/>
                <a:cs typeface="宋体"/>
              </a:rPr>
              <a:t>认</a:t>
            </a:r>
            <a:r>
              <a:rPr sz="2400" b="1" spc="-5" dirty="0" smtClean="0">
                <a:solidFill>
                  <a:prstClr val="black"/>
                </a:solidFill>
                <a:latin typeface="宋体"/>
                <a:cs typeface="宋体"/>
              </a:rPr>
              <a:t>后开立专用仓单</a:t>
            </a:r>
            <a:r>
              <a:rPr sz="2400" b="1" spc="-5" dirty="0">
                <a:solidFill>
                  <a:prstClr val="black"/>
                </a:solidFill>
                <a:latin typeface="宋体"/>
                <a:cs typeface="宋体"/>
              </a:rPr>
              <a:t>；货主当场对专用仓单作质押背书，由仓库签章后，</a:t>
            </a:r>
            <a:r>
              <a:rPr sz="2400" b="1" spc="-5" dirty="0" smtClean="0">
                <a:solidFill>
                  <a:prstClr val="black"/>
                </a:solidFill>
                <a:latin typeface="宋体"/>
                <a:cs typeface="宋体"/>
              </a:rPr>
              <a:t>货主交</a:t>
            </a:r>
            <a:r>
              <a:rPr sz="2400" b="1" spc="-10" dirty="0" smtClean="0">
                <a:solidFill>
                  <a:prstClr val="black"/>
                </a:solidFill>
                <a:latin typeface="宋体"/>
                <a:cs typeface="宋体"/>
              </a:rPr>
              <a:t>付</a:t>
            </a:r>
            <a:r>
              <a:rPr sz="2400" b="1" dirty="0" smtClean="0">
                <a:solidFill>
                  <a:prstClr val="black"/>
                </a:solidFill>
                <a:latin typeface="宋体"/>
                <a:cs typeface="宋体"/>
              </a:rPr>
              <a:t>银行提出仓单质押贷款申请</a:t>
            </a:r>
            <a:r>
              <a:rPr sz="2400" b="1" spc="-10" dirty="0">
                <a:solidFill>
                  <a:prstClr val="black"/>
                </a:solidFill>
                <a:latin typeface="宋体"/>
                <a:cs typeface="宋体"/>
              </a:rPr>
              <a:t>。</a:t>
            </a:r>
            <a:endParaRPr sz="2400" dirty="0">
              <a:solidFill>
                <a:prstClr val="black"/>
              </a:solidFill>
              <a:latin typeface="宋体"/>
              <a:cs typeface="宋体"/>
            </a:endParaRPr>
          </a:p>
          <a:p>
            <a:pPr marL="12700" marR="71120" algn="just">
              <a:lnSpc>
                <a:spcPts val="3450"/>
              </a:lnSpc>
              <a:spcBef>
                <a:spcPts val="5"/>
              </a:spcBef>
            </a:pPr>
            <a:r>
              <a:rPr sz="2400" b="1" dirty="0">
                <a:solidFill>
                  <a:prstClr val="black"/>
                </a:solidFill>
                <a:latin typeface="宋体"/>
                <a:cs typeface="宋体"/>
              </a:rPr>
              <a:t>   </a:t>
            </a:r>
            <a:r>
              <a:rPr sz="2400" b="1" spc="-10" dirty="0">
                <a:solidFill>
                  <a:prstClr val="black"/>
                </a:solidFill>
                <a:latin typeface="宋体"/>
                <a:cs typeface="宋体"/>
              </a:rPr>
              <a:t> </a:t>
            </a:r>
            <a:r>
              <a:rPr sz="2400" b="1" dirty="0">
                <a:solidFill>
                  <a:prstClr val="black"/>
                </a:solidFill>
                <a:latin typeface="宋体"/>
                <a:cs typeface="宋体"/>
              </a:rPr>
              <a:t>   </a:t>
            </a:r>
            <a:r>
              <a:rPr sz="2400" b="1" spc="-10" dirty="0">
                <a:solidFill>
                  <a:prstClr val="black"/>
                </a:solidFill>
                <a:latin typeface="宋体"/>
                <a:cs typeface="宋体"/>
              </a:rPr>
              <a:t> </a:t>
            </a:r>
            <a:r>
              <a:rPr lang="en-US" sz="2400" b="1" spc="-10" dirty="0" smtClean="0">
                <a:solidFill>
                  <a:prstClr val="black"/>
                </a:solidFill>
                <a:latin typeface="宋体"/>
                <a:cs typeface="宋体"/>
              </a:rPr>
              <a:t> </a:t>
            </a:r>
            <a:r>
              <a:rPr sz="2400" b="1" spc="-5" dirty="0" err="1" smtClean="0">
                <a:solidFill>
                  <a:prstClr val="black"/>
                </a:solidFill>
                <a:latin typeface="宋体"/>
                <a:cs typeface="宋体"/>
              </a:rPr>
              <a:t>审核后</a:t>
            </a:r>
            <a:r>
              <a:rPr sz="2400" b="1" spc="-5" dirty="0" err="1">
                <a:solidFill>
                  <a:prstClr val="black"/>
                </a:solidFill>
                <a:latin typeface="宋体"/>
                <a:cs typeface="宋体"/>
              </a:rPr>
              <a:t>，签署贷款合同和仓单质押合同，</a:t>
            </a:r>
            <a:r>
              <a:rPr sz="2400" b="1" spc="-5" dirty="0" err="1" smtClean="0">
                <a:solidFill>
                  <a:prstClr val="black"/>
                </a:solidFill>
                <a:latin typeface="宋体"/>
                <a:cs typeface="宋体"/>
              </a:rPr>
              <a:t>按照仓单价值的一定比例</a:t>
            </a:r>
            <a:r>
              <a:rPr sz="2400" b="1" spc="-10" dirty="0" err="1" smtClean="0">
                <a:solidFill>
                  <a:prstClr val="black"/>
                </a:solidFill>
                <a:latin typeface="宋体"/>
                <a:cs typeface="宋体"/>
              </a:rPr>
              <a:t>放</a:t>
            </a:r>
            <a:r>
              <a:rPr sz="2400" b="1" dirty="0" err="1" smtClean="0">
                <a:solidFill>
                  <a:prstClr val="black"/>
                </a:solidFill>
                <a:latin typeface="宋体"/>
                <a:cs typeface="宋体"/>
              </a:rPr>
              <a:t>款至货主在银行开立的监管帐户</a:t>
            </a:r>
            <a:r>
              <a:rPr sz="2400" b="1" spc="-10" dirty="0">
                <a:solidFill>
                  <a:prstClr val="black"/>
                </a:solidFill>
                <a:latin typeface="宋体"/>
                <a:cs typeface="宋体"/>
              </a:rPr>
              <a:t>。</a:t>
            </a:r>
            <a:endParaRPr sz="2400" dirty="0">
              <a:solidFill>
                <a:prstClr val="black"/>
              </a:solidFill>
              <a:latin typeface="宋体"/>
              <a:cs typeface="宋体"/>
            </a:endParaRPr>
          </a:p>
          <a:p>
            <a:pPr marL="12700" algn="just">
              <a:spcBef>
                <a:spcPts val="365"/>
              </a:spcBef>
            </a:pPr>
            <a:r>
              <a:rPr sz="2400" b="1" dirty="0">
                <a:solidFill>
                  <a:prstClr val="black"/>
                </a:solidFill>
                <a:latin typeface="宋体"/>
                <a:cs typeface="宋体"/>
              </a:rPr>
              <a:t>   </a:t>
            </a:r>
            <a:r>
              <a:rPr sz="2400" b="1" spc="-10" dirty="0">
                <a:solidFill>
                  <a:prstClr val="black"/>
                </a:solidFill>
                <a:latin typeface="宋体"/>
                <a:cs typeface="宋体"/>
              </a:rPr>
              <a:t> </a:t>
            </a:r>
            <a:r>
              <a:rPr sz="2400" b="1" dirty="0">
                <a:solidFill>
                  <a:prstClr val="black"/>
                </a:solidFill>
                <a:latin typeface="宋体"/>
                <a:cs typeface="宋体"/>
              </a:rPr>
              <a:t>   </a:t>
            </a:r>
            <a:r>
              <a:rPr sz="2400" b="1" spc="-10" dirty="0">
                <a:solidFill>
                  <a:prstClr val="black"/>
                </a:solidFill>
                <a:latin typeface="宋体"/>
                <a:cs typeface="宋体"/>
              </a:rPr>
              <a:t> </a:t>
            </a:r>
            <a:r>
              <a:rPr lang="en-US" sz="2400" b="1" spc="-10" dirty="0" smtClean="0">
                <a:solidFill>
                  <a:prstClr val="black"/>
                </a:solidFill>
                <a:latin typeface="宋体"/>
                <a:cs typeface="宋体"/>
              </a:rPr>
              <a:t> </a:t>
            </a:r>
            <a:r>
              <a:rPr sz="2400" b="1" spc="-5" dirty="0" smtClean="0">
                <a:solidFill>
                  <a:prstClr val="black"/>
                </a:solidFill>
                <a:latin typeface="宋体"/>
                <a:cs typeface="宋体"/>
              </a:rPr>
              <a:t>期内实现正常销售时</a:t>
            </a:r>
            <a:r>
              <a:rPr sz="2400" b="1" spc="-5" dirty="0">
                <a:solidFill>
                  <a:prstClr val="black"/>
                </a:solidFill>
                <a:latin typeface="宋体"/>
                <a:cs typeface="宋体"/>
              </a:rPr>
              <a:t>，货款全额划入监管帐户，</a:t>
            </a:r>
            <a:r>
              <a:rPr sz="2400" b="1" spc="-5" dirty="0" smtClean="0">
                <a:solidFill>
                  <a:prstClr val="black"/>
                </a:solidFill>
                <a:latin typeface="宋体"/>
                <a:cs typeface="宋体"/>
              </a:rPr>
              <a:t>银行按约定根据到</a:t>
            </a:r>
            <a:r>
              <a:rPr sz="2400" b="1" spc="-10" dirty="0" smtClean="0">
                <a:solidFill>
                  <a:prstClr val="black"/>
                </a:solidFill>
                <a:latin typeface="宋体"/>
                <a:cs typeface="宋体"/>
              </a:rPr>
              <a:t>帐</a:t>
            </a:r>
            <a:r>
              <a:rPr sz="2400" b="1" spc="-5" dirty="0" smtClean="0">
                <a:solidFill>
                  <a:prstClr val="black"/>
                </a:solidFill>
                <a:latin typeface="宋体"/>
                <a:cs typeface="宋体"/>
              </a:rPr>
              <a:t>金额开具分提单给货主</a:t>
            </a:r>
            <a:r>
              <a:rPr sz="2400" b="1" spc="-5" dirty="0">
                <a:solidFill>
                  <a:prstClr val="black"/>
                </a:solidFill>
                <a:latin typeface="宋体"/>
                <a:cs typeface="宋体"/>
              </a:rPr>
              <a:t>，仓库按约定要求核实后发货；贷款到期归还后，</a:t>
            </a:r>
            <a:r>
              <a:rPr sz="2400" b="1" spc="-5" dirty="0" smtClean="0">
                <a:solidFill>
                  <a:prstClr val="black"/>
                </a:solidFill>
                <a:latin typeface="宋体"/>
                <a:cs typeface="宋体"/>
              </a:rPr>
              <a:t>余</a:t>
            </a:r>
            <a:r>
              <a:rPr sz="2400" b="1" spc="-10" dirty="0" smtClean="0">
                <a:solidFill>
                  <a:prstClr val="black"/>
                </a:solidFill>
                <a:latin typeface="宋体"/>
                <a:cs typeface="宋体"/>
              </a:rPr>
              <a:t>款</a:t>
            </a:r>
            <a:r>
              <a:rPr sz="2400" b="1" dirty="0" smtClean="0">
                <a:solidFill>
                  <a:prstClr val="black"/>
                </a:solidFill>
                <a:latin typeface="宋体"/>
                <a:cs typeface="宋体"/>
              </a:rPr>
              <a:t>可由货主</a:t>
            </a:r>
            <a:r>
              <a:rPr sz="2400" b="1" dirty="0">
                <a:solidFill>
                  <a:prstClr val="black"/>
                </a:solidFill>
                <a:latin typeface="宋体"/>
                <a:cs typeface="宋体"/>
              </a:rPr>
              <a:t>（借款人）自行支配</a:t>
            </a:r>
            <a:r>
              <a:rPr sz="2400" b="1" spc="-10" dirty="0">
                <a:solidFill>
                  <a:prstClr val="black"/>
                </a:solidFill>
                <a:latin typeface="宋体"/>
                <a:cs typeface="宋体"/>
              </a:rPr>
              <a:t>。</a:t>
            </a:r>
            <a:endParaRPr sz="2400" dirty="0">
              <a:solidFill>
                <a:prstClr val="black"/>
              </a:solidFill>
              <a:latin typeface="宋体"/>
              <a:cs typeface="宋体"/>
            </a:endParaRPr>
          </a:p>
        </p:txBody>
      </p:sp>
      <p:sp>
        <p:nvSpPr>
          <p:cNvPr id="4" name="object 4"/>
          <p:cNvSpPr/>
          <p:nvPr/>
        </p:nvSpPr>
        <p:spPr>
          <a:xfrm>
            <a:off x="1404150" y="1531950"/>
            <a:ext cx="600862" cy="302260"/>
          </a:xfrm>
          <a:prstGeom prst="rect">
            <a:avLst/>
          </a:prstGeom>
          <a:blipFill>
            <a:blip r:embed="rId2" cstate="print"/>
            <a:stretch>
              <a:fillRect/>
            </a:stretch>
          </a:blipFill>
        </p:spPr>
        <p:txBody>
          <a:bodyPr wrap="square" lIns="0" tIns="0" rIns="0" bIns="0" rtlCol="0"/>
          <a:lstStyle/>
          <a:p>
            <a:endParaRPr>
              <a:solidFill>
                <a:prstClr val="black"/>
              </a:solidFill>
            </a:endParaRPr>
          </a:p>
        </p:txBody>
      </p:sp>
      <p:sp>
        <p:nvSpPr>
          <p:cNvPr id="5" name="object 5"/>
          <p:cNvSpPr/>
          <p:nvPr/>
        </p:nvSpPr>
        <p:spPr>
          <a:xfrm>
            <a:off x="1396073" y="2274892"/>
            <a:ext cx="598678" cy="303530"/>
          </a:xfrm>
          <a:prstGeom prst="rect">
            <a:avLst/>
          </a:prstGeom>
          <a:blipFill>
            <a:blip r:embed="rId3" cstate="print"/>
            <a:stretch>
              <a:fillRect/>
            </a:stretch>
          </a:blipFill>
        </p:spPr>
        <p:txBody>
          <a:bodyPr wrap="square" lIns="0" tIns="0" rIns="0" bIns="0" rtlCol="0"/>
          <a:lstStyle/>
          <a:p>
            <a:endParaRPr>
              <a:solidFill>
                <a:prstClr val="black"/>
              </a:solidFill>
            </a:endParaRPr>
          </a:p>
        </p:txBody>
      </p:sp>
      <p:sp>
        <p:nvSpPr>
          <p:cNvPr id="6" name="object 6"/>
          <p:cNvSpPr/>
          <p:nvPr/>
        </p:nvSpPr>
        <p:spPr>
          <a:xfrm>
            <a:off x="1389101" y="3472159"/>
            <a:ext cx="605650" cy="299720"/>
          </a:xfrm>
          <a:prstGeom prst="rect">
            <a:avLst/>
          </a:prstGeom>
          <a:blipFill>
            <a:blip r:embed="rId4" cstate="print"/>
            <a:stretch>
              <a:fillRect/>
            </a:stretch>
          </a:blipFill>
        </p:spPr>
        <p:txBody>
          <a:bodyPr wrap="square" lIns="0" tIns="0" rIns="0" bIns="0" rtlCol="0"/>
          <a:lstStyle/>
          <a:p>
            <a:endParaRPr>
              <a:solidFill>
                <a:prstClr val="black"/>
              </a:solidFill>
            </a:endParaRPr>
          </a:p>
        </p:txBody>
      </p:sp>
      <p:sp>
        <p:nvSpPr>
          <p:cNvPr id="7" name="object 7"/>
          <p:cNvSpPr/>
          <p:nvPr/>
        </p:nvSpPr>
        <p:spPr>
          <a:xfrm>
            <a:off x="1350657" y="4358277"/>
            <a:ext cx="612597" cy="307339"/>
          </a:xfrm>
          <a:prstGeom prst="rect">
            <a:avLst/>
          </a:prstGeom>
          <a:blipFill>
            <a:blip r:embed="rId5" cstate="print"/>
            <a:stretch>
              <a:fillRect/>
            </a:stretch>
          </a:blipFill>
        </p:spPr>
        <p:txBody>
          <a:bodyPr wrap="square" lIns="0" tIns="0" rIns="0" bIns="0" rtlCol="0"/>
          <a:lstStyle/>
          <a:p>
            <a:endParaRPr>
              <a:solidFill>
                <a:prstClr val="black"/>
              </a:solidFill>
            </a:endParaRPr>
          </a:p>
        </p:txBody>
      </p:sp>
      <p:sp>
        <p:nvSpPr>
          <p:cNvPr id="8" name="object 8"/>
          <p:cNvSpPr/>
          <p:nvPr/>
        </p:nvSpPr>
        <p:spPr>
          <a:xfrm>
            <a:off x="10527918" y="5914644"/>
            <a:ext cx="1491996" cy="902208"/>
          </a:xfrm>
          <a:prstGeom prst="rect">
            <a:avLst/>
          </a:prstGeom>
          <a:blipFill>
            <a:blip r:embed="rId6" cstate="print"/>
            <a:stretch>
              <a:fillRect/>
            </a:stretch>
          </a:blipFill>
        </p:spPr>
        <p:txBody>
          <a:bodyPr wrap="square" lIns="0" tIns="0" rIns="0" bIns="0" rtlCol="0"/>
          <a:lstStyle/>
          <a:p>
            <a:endParaRPr>
              <a:solidFill>
                <a:prstClr val="black"/>
              </a:solidFill>
            </a:endParaRPr>
          </a:p>
        </p:txBody>
      </p:sp>
    </p:spTree>
    <p:extLst>
      <p:ext uri="{BB962C8B-B14F-4D97-AF65-F5344CB8AC3E}">
        <p14:creationId xmlns:p14="http://schemas.microsoft.com/office/powerpoint/2010/main" val="41294849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77497" y="1600201"/>
            <a:ext cx="4757927" cy="4479035"/>
          </a:xfrm>
          <a:prstGeom prst="rect">
            <a:avLst/>
          </a:prstGeom>
          <a:blipFill>
            <a:blip r:embed="rId2" cstate="print"/>
            <a:stretch>
              <a:fillRect/>
            </a:stretch>
          </a:blipFill>
        </p:spPr>
        <p:txBody>
          <a:bodyPr wrap="square" lIns="0" tIns="0" rIns="0" bIns="0" rtlCol="0"/>
          <a:lstStyle/>
          <a:p>
            <a:pPr defTabSz="914377"/>
            <a:endParaRPr>
              <a:solidFill>
                <a:prstClr val="black"/>
              </a:solidFill>
            </a:endParaRPr>
          </a:p>
        </p:txBody>
      </p:sp>
      <p:sp>
        <p:nvSpPr>
          <p:cNvPr id="3" name="object 3"/>
          <p:cNvSpPr/>
          <p:nvPr/>
        </p:nvSpPr>
        <p:spPr>
          <a:xfrm>
            <a:off x="8787474" y="843246"/>
            <a:ext cx="2799715" cy="5497780"/>
          </a:xfrm>
          <a:custGeom>
            <a:avLst/>
            <a:gdLst/>
            <a:ahLst/>
            <a:cxnLst/>
            <a:rect l="l" t="t" r="r" b="b"/>
            <a:pathLst>
              <a:path w="2799715" h="3314700">
                <a:moveTo>
                  <a:pt x="13906" y="820051"/>
                </a:moveTo>
                <a:lnTo>
                  <a:pt x="12217" y="0"/>
                </a:lnTo>
                <a:lnTo>
                  <a:pt x="2799588" y="0"/>
                </a:lnTo>
                <a:lnTo>
                  <a:pt x="2799588" y="3314700"/>
                </a:lnTo>
                <a:lnTo>
                  <a:pt x="12217" y="3314700"/>
                </a:lnTo>
                <a:lnTo>
                  <a:pt x="0" y="2645765"/>
                </a:lnTo>
              </a:path>
            </a:pathLst>
          </a:custGeom>
          <a:ln w="275843">
            <a:solidFill>
              <a:srgbClr val="32859A"/>
            </a:solidFill>
          </a:ln>
        </p:spPr>
        <p:txBody>
          <a:bodyPr wrap="square" lIns="0" tIns="0" rIns="0" bIns="0" rtlCol="0"/>
          <a:lstStyle/>
          <a:p>
            <a:pPr defTabSz="914377"/>
            <a:endParaRPr>
              <a:solidFill>
                <a:prstClr val="black"/>
              </a:solidFill>
            </a:endParaRPr>
          </a:p>
        </p:txBody>
      </p:sp>
      <p:sp>
        <p:nvSpPr>
          <p:cNvPr id="8" name="object 8"/>
          <p:cNvSpPr txBox="1"/>
          <p:nvPr/>
        </p:nvSpPr>
        <p:spPr>
          <a:xfrm>
            <a:off x="5139068" y="2766695"/>
            <a:ext cx="5983155" cy="1644040"/>
          </a:xfrm>
          <a:prstGeom prst="rect">
            <a:avLst/>
          </a:prstGeom>
        </p:spPr>
        <p:txBody>
          <a:bodyPr vert="horz" wrap="square" lIns="0" tIns="165100" rIns="0" bIns="0" rtlCol="0">
            <a:spAutoFit/>
          </a:bodyPr>
          <a:lstStyle/>
          <a:p>
            <a:pPr algn="ctr" defTabSz="914377">
              <a:spcBef>
                <a:spcPts val="1300"/>
              </a:spcBef>
            </a:pPr>
            <a:r>
              <a:rPr lang="zh-CN" altLang="en-US" sz="4800" b="1" dirty="0">
                <a:solidFill>
                  <a:srgbClr val="32859A"/>
                </a:solidFill>
                <a:latin typeface="微软雅黑" panose="020B0503020204020204" pitchFamily="34" charset="-122"/>
                <a:ea typeface="微软雅黑" panose="020B0503020204020204" pitchFamily="34" charset="-122"/>
                <a:cs typeface="微软雅黑"/>
              </a:rPr>
              <a:t>学习情境五：现代物流发展趋势</a:t>
            </a:r>
          </a:p>
        </p:txBody>
      </p:sp>
    </p:spTree>
    <p:extLst>
      <p:ext uri="{BB962C8B-B14F-4D97-AF65-F5344CB8AC3E}">
        <p14:creationId xmlns:p14="http://schemas.microsoft.com/office/powerpoint/2010/main" val="200462447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64869" y="409575"/>
            <a:ext cx="2308860" cy="514350"/>
          </a:xfrm>
          <a:prstGeom prst="rect">
            <a:avLst/>
          </a:prstGeom>
        </p:spPr>
        <p:txBody>
          <a:bodyPr vert="horz" wrap="square" lIns="0" tIns="13335" rIns="0" bIns="0" rtlCol="0">
            <a:spAutoFit/>
          </a:bodyPr>
          <a:lstStyle/>
          <a:p>
            <a:pPr marL="12700">
              <a:spcBef>
                <a:spcPts val="105"/>
              </a:spcBef>
            </a:pPr>
            <a:r>
              <a:rPr spc="-5" dirty="0">
                <a:latin typeface="微软雅黑"/>
                <a:cs typeface="微软雅黑"/>
              </a:rPr>
              <a:t>2、动产质</a:t>
            </a:r>
            <a:r>
              <a:rPr dirty="0">
                <a:latin typeface="微软雅黑"/>
                <a:cs typeface="微软雅黑"/>
              </a:rPr>
              <a:t>押</a:t>
            </a:r>
          </a:p>
        </p:txBody>
      </p:sp>
      <p:sp>
        <p:nvSpPr>
          <p:cNvPr id="3" name="object 3"/>
          <p:cNvSpPr txBox="1"/>
          <p:nvPr/>
        </p:nvSpPr>
        <p:spPr>
          <a:xfrm>
            <a:off x="857250" y="1297178"/>
            <a:ext cx="8122245" cy="3373744"/>
          </a:xfrm>
          <a:prstGeom prst="rect">
            <a:avLst/>
          </a:prstGeom>
        </p:spPr>
        <p:txBody>
          <a:bodyPr vert="horz" wrap="square" lIns="0" tIns="12700" rIns="0" bIns="0" rtlCol="0">
            <a:spAutoFit/>
          </a:bodyPr>
          <a:lstStyle/>
          <a:p>
            <a:pPr marL="12700" marR="622300">
              <a:lnSpc>
                <a:spcPct val="129900"/>
              </a:lnSpc>
              <a:spcBef>
                <a:spcPts val="100"/>
              </a:spcBef>
            </a:pPr>
            <a:r>
              <a:rPr sz="2400" dirty="0">
                <a:solidFill>
                  <a:prstClr val="black"/>
                </a:solidFill>
                <a:latin typeface="宋体"/>
                <a:cs typeface="宋体"/>
              </a:rPr>
              <a:t>    </a:t>
            </a:r>
            <a:r>
              <a:rPr sz="2400" spc="-5" dirty="0" smtClean="0">
                <a:solidFill>
                  <a:prstClr val="black"/>
                </a:solidFill>
                <a:latin typeface="微软雅黑" panose="020B0503020204020204" pitchFamily="34" charset="-122"/>
                <a:ea typeface="微软雅黑" panose="020B0503020204020204" pitchFamily="34" charset="-122"/>
                <a:cs typeface="宋体"/>
              </a:rPr>
              <a:t>是指债务人或者第三人将其动产移交债权</a:t>
            </a:r>
            <a:r>
              <a:rPr sz="2400" spc="-20" dirty="0" smtClean="0">
                <a:solidFill>
                  <a:prstClr val="black"/>
                </a:solidFill>
                <a:latin typeface="微软雅黑" panose="020B0503020204020204" pitchFamily="34" charset="-122"/>
                <a:ea typeface="微软雅黑" panose="020B0503020204020204" pitchFamily="34" charset="-122"/>
                <a:cs typeface="宋体"/>
              </a:rPr>
              <a:t>人</a:t>
            </a:r>
            <a:r>
              <a:rPr sz="2400" spc="-5" dirty="0" smtClean="0">
                <a:solidFill>
                  <a:prstClr val="black"/>
                </a:solidFill>
                <a:latin typeface="微软雅黑" panose="020B0503020204020204" pitchFamily="34" charset="-122"/>
                <a:ea typeface="微软雅黑" panose="020B0503020204020204" pitchFamily="34" charset="-122"/>
                <a:cs typeface="宋体"/>
              </a:rPr>
              <a:t>占有</a:t>
            </a:r>
            <a:r>
              <a:rPr sz="2400" spc="-5" dirty="0">
                <a:solidFill>
                  <a:prstClr val="black"/>
                </a:solidFill>
                <a:latin typeface="微软雅黑" panose="020B0503020204020204" pitchFamily="34" charset="-122"/>
                <a:ea typeface="微软雅黑" panose="020B0503020204020204" pitchFamily="34" charset="-122"/>
                <a:cs typeface="宋体"/>
              </a:rPr>
              <a:t>，将该动产作为债权的担保。</a:t>
            </a:r>
            <a:r>
              <a:rPr sz="2400" spc="-5" dirty="0" smtClean="0">
                <a:solidFill>
                  <a:prstClr val="black"/>
                </a:solidFill>
                <a:latin typeface="微软雅黑" panose="020B0503020204020204" pitchFamily="34" charset="-122"/>
                <a:ea typeface="微软雅黑" panose="020B0503020204020204" pitchFamily="34" charset="-122"/>
                <a:cs typeface="宋体"/>
              </a:rPr>
              <a:t>债务人不履</a:t>
            </a:r>
            <a:r>
              <a:rPr sz="2400" spc="-20" dirty="0" smtClean="0">
                <a:solidFill>
                  <a:prstClr val="black"/>
                </a:solidFill>
                <a:latin typeface="微软雅黑" panose="020B0503020204020204" pitchFamily="34" charset="-122"/>
                <a:ea typeface="微软雅黑" panose="020B0503020204020204" pitchFamily="34" charset="-122"/>
                <a:cs typeface="宋体"/>
              </a:rPr>
              <a:t>行</a:t>
            </a:r>
            <a:r>
              <a:rPr sz="2400" spc="-5" dirty="0" smtClean="0">
                <a:solidFill>
                  <a:prstClr val="black"/>
                </a:solidFill>
                <a:latin typeface="微软雅黑" panose="020B0503020204020204" pitchFamily="34" charset="-122"/>
                <a:ea typeface="微软雅黑" panose="020B0503020204020204" pitchFamily="34" charset="-122"/>
                <a:cs typeface="宋体"/>
              </a:rPr>
              <a:t>债务时</a:t>
            </a:r>
            <a:r>
              <a:rPr sz="2400" spc="-5" dirty="0">
                <a:solidFill>
                  <a:prstClr val="black"/>
                </a:solidFill>
                <a:latin typeface="微软雅黑" panose="020B0503020204020204" pitchFamily="34" charset="-122"/>
                <a:ea typeface="微软雅黑" panose="020B0503020204020204" pitchFamily="34" charset="-122"/>
                <a:cs typeface="宋体"/>
              </a:rPr>
              <a:t>，</a:t>
            </a:r>
            <a:r>
              <a:rPr sz="2400" spc="-5" dirty="0" smtClean="0">
                <a:solidFill>
                  <a:prstClr val="black"/>
                </a:solidFill>
                <a:latin typeface="微软雅黑" panose="020B0503020204020204" pitchFamily="34" charset="-122"/>
                <a:ea typeface="微软雅黑" panose="020B0503020204020204" pitchFamily="34" charset="-122"/>
                <a:cs typeface="宋体"/>
              </a:rPr>
              <a:t>债权人有权依照本法规定以该动产折</a:t>
            </a:r>
            <a:r>
              <a:rPr sz="2400" spc="-20" dirty="0" smtClean="0">
                <a:solidFill>
                  <a:prstClr val="black"/>
                </a:solidFill>
                <a:latin typeface="微软雅黑" panose="020B0503020204020204" pitchFamily="34" charset="-122"/>
                <a:ea typeface="微软雅黑" panose="020B0503020204020204" pitchFamily="34" charset="-122"/>
                <a:cs typeface="宋体"/>
              </a:rPr>
              <a:t>价</a:t>
            </a:r>
            <a:r>
              <a:rPr sz="2400" spc="-5" dirty="0" smtClean="0">
                <a:solidFill>
                  <a:prstClr val="black"/>
                </a:solidFill>
                <a:latin typeface="微软雅黑" panose="020B0503020204020204" pitchFamily="34" charset="-122"/>
                <a:ea typeface="微软雅黑" panose="020B0503020204020204" pitchFamily="34" charset="-122"/>
                <a:cs typeface="宋体"/>
              </a:rPr>
              <a:t>或者以拍卖</a:t>
            </a:r>
            <a:r>
              <a:rPr sz="2400" spc="-5" dirty="0">
                <a:solidFill>
                  <a:prstClr val="black"/>
                </a:solidFill>
                <a:latin typeface="微软雅黑" panose="020B0503020204020204" pitchFamily="34" charset="-122"/>
                <a:ea typeface="微软雅黑" panose="020B0503020204020204" pitchFamily="34" charset="-122"/>
                <a:cs typeface="宋体"/>
              </a:rPr>
              <a:t>、变卖该动产的价款优先受偿。</a:t>
            </a:r>
            <a:r>
              <a:rPr sz="2400" spc="-5" dirty="0" smtClean="0">
                <a:solidFill>
                  <a:prstClr val="black"/>
                </a:solidFill>
                <a:latin typeface="微软雅黑" panose="020B0503020204020204" pitchFamily="34" charset="-122"/>
                <a:ea typeface="微软雅黑" panose="020B0503020204020204" pitchFamily="34" charset="-122"/>
                <a:cs typeface="宋体"/>
              </a:rPr>
              <a:t>前</a:t>
            </a:r>
            <a:r>
              <a:rPr sz="2400" spc="-20" dirty="0" smtClean="0">
                <a:solidFill>
                  <a:prstClr val="black"/>
                </a:solidFill>
                <a:latin typeface="微软雅黑" panose="020B0503020204020204" pitchFamily="34" charset="-122"/>
                <a:ea typeface="微软雅黑" panose="020B0503020204020204" pitchFamily="34" charset="-122"/>
                <a:cs typeface="宋体"/>
              </a:rPr>
              <a:t>款</a:t>
            </a:r>
            <a:r>
              <a:rPr sz="2400" spc="-5" dirty="0" smtClean="0">
                <a:solidFill>
                  <a:prstClr val="black"/>
                </a:solidFill>
                <a:latin typeface="微软雅黑" panose="020B0503020204020204" pitchFamily="34" charset="-122"/>
                <a:ea typeface="微软雅黑" panose="020B0503020204020204" pitchFamily="34" charset="-122"/>
                <a:cs typeface="宋体"/>
              </a:rPr>
              <a:t>规定的债务人或者第三人为出质人</a:t>
            </a:r>
            <a:r>
              <a:rPr sz="2400" spc="-5" dirty="0">
                <a:solidFill>
                  <a:prstClr val="black"/>
                </a:solidFill>
                <a:latin typeface="微软雅黑" panose="020B0503020204020204" pitchFamily="34" charset="-122"/>
                <a:ea typeface="微软雅黑" panose="020B0503020204020204" pitchFamily="34" charset="-122"/>
                <a:cs typeface="宋体"/>
              </a:rPr>
              <a:t>，</a:t>
            </a:r>
            <a:r>
              <a:rPr sz="2400" spc="-5" dirty="0" smtClean="0">
                <a:solidFill>
                  <a:prstClr val="black"/>
                </a:solidFill>
                <a:latin typeface="微软雅黑" panose="020B0503020204020204" pitchFamily="34" charset="-122"/>
                <a:ea typeface="微软雅黑" panose="020B0503020204020204" pitchFamily="34" charset="-122"/>
                <a:cs typeface="宋体"/>
              </a:rPr>
              <a:t>债权人为</a:t>
            </a:r>
            <a:r>
              <a:rPr sz="2400" spc="-20" dirty="0" smtClean="0">
                <a:solidFill>
                  <a:prstClr val="black"/>
                </a:solidFill>
                <a:latin typeface="微软雅黑" panose="020B0503020204020204" pitchFamily="34" charset="-122"/>
                <a:ea typeface="微软雅黑" panose="020B0503020204020204" pitchFamily="34" charset="-122"/>
                <a:cs typeface="宋体"/>
              </a:rPr>
              <a:t>质</a:t>
            </a:r>
            <a:r>
              <a:rPr sz="2400" spc="-5" dirty="0" smtClean="0">
                <a:solidFill>
                  <a:prstClr val="black"/>
                </a:solidFill>
                <a:latin typeface="微软雅黑" panose="020B0503020204020204" pitchFamily="34" charset="-122"/>
                <a:ea typeface="微软雅黑" panose="020B0503020204020204" pitchFamily="34" charset="-122"/>
                <a:cs typeface="宋体"/>
              </a:rPr>
              <a:t>权人</a:t>
            </a:r>
            <a:r>
              <a:rPr sz="2400" spc="-5" dirty="0">
                <a:solidFill>
                  <a:prstClr val="black"/>
                </a:solidFill>
                <a:latin typeface="微软雅黑" panose="020B0503020204020204" pitchFamily="34" charset="-122"/>
                <a:ea typeface="微软雅黑" panose="020B0503020204020204" pitchFamily="34" charset="-122"/>
                <a:cs typeface="宋体"/>
              </a:rPr>
              <a:t>，移交的动产为质物</a:t>
            </a:r>
            <a:r>
              <a:rPr sz="2400" spc="-20" dirty="0">
                <a:solidFill>
                  <a:prstClr val="black"/>
                </a:solidFill>
                <a:latin typeface="微软雅黑" panose="020B0503020204020204" pitchFamily="34" charset="-122"/>
                <a:ea typeface="微软雅黑" panose="020B0503020204020204" pitchFamily="34" charset="-122"/>
                <a:cs typeface="宋体"/>
              </a:rPr>
              <a:t>。</a:t>
            </a:r>
            <a:endParaRPr sz="2400" dirty="0">
              <a:solidFill>
                <a:prstClr val="black"/>
              </a:solidFill>
              <a:latin typeface="微软雅黑" panose="020B0503020204020204" pitchFamily="34" charset="-122"/>
              <a:ea typeface="微软雅黑" panose="020B0503020204020204" pitchFamily="34" charset="-122"/>
              <a:cs typeface="宋体"/>
            </a:endParaRPr>
          </a:p>
          <a:p>
            <a:pPr marL="12700" marR="5080" indent="77470">
              <a:lnSpc>
                <a:spcPct val="129900"/>
              </a:lnSpc>
            </a:pPr>
            <a:r>
              <a:rPr sz="2400" dirty="0">
                <a:solidFill>
                  <a:prstClr val="black"/>
                </a:solidFill>
                <a:latin typeface="微软雅黑" panose="020B0503020204020204" pitchFamily="34" charset="-122"/>
                <a:ea typeface="微软雅黑" panose="020B0503020204020204" pitchFamily="34" charset="-122"/>
                <a:cs typeface="宋体"/>
              </a:rPr>
              <a:t>   </a:t>
            </a:r>
            <a:r>
              <a:rPr sz="2400" spc="-5" dirty="0">
                <a:solidFill>
                  <a:prstClr val="black"/>
                </a:solidFill>
                <a:latin typeface="微软雅黑" panose="020B0503020204020204" pitchFamily="34" charset="-122"/>
                <a:ea typeface="微软雅黑" panose="020B0503020204020204" pitchFamily="34" charset="-122"/>
                <a:cs typeface="宋体"/>
              </a:rPr>
              <a:t>指的是出质人以银行认可的动产作为质押担保</a:t>
            </a:r>
            <a:r>
              <a:rPr sz="2400" spc="-20" dirty="0">
                <a:solidFill>
                  <a:prstClr val="black"/>
                </a:solidFill>
                <a:latin typeface="微软雅黑" panose="020B0503020204020204" pitchFamily="34" charset="-122"/>
                <a:ea typeface="微软雅黑" panose="020B0503020204020204" pitchFamily="34" charset="-122"/>
                <a:cs typeface="宋体"/>
              </a:rPr>
              <a:t>，  </a:t>
            </a:r>
            <a:r>
              <a:rPr sz="2400" spc="-5" dirty="0">
                <a:solidFill>
                  <a:prstClr val="black"/>
                </a:solidFill>
                <a:latin typeface="微软雅黑" panose="020B0503020204020204" pitchFamily="34" charset="-122"/>
                <a:ea typeface="微软雅黑" panose="020B0503020204020204" pitchFamily="34" charset="-122"/>
                <a:cs typeface="宋体"/>
              </a:rPr>
              <a:t>银行给予融资。分为逐笔控制和总量控制两类</a:t>
            </a:r>
            <a:r>
              <a:rPr sz="2400" spc="-20" dirty="0">
                <a:solidFill>
                  <a:prstClr val="black"/>
                </a:solidFill>
                <a:latin typeface="微软雅黑" panose="020B0503020204020204" pitchFamily="34" charset="-122"/>
                <a:ea typeface="微软雅黑" panose="020B0503020204020204" pitchFamily="34" charset="-122"/>
                <a:cs typeface="宋体"/>
              </a:rPr>
              <a:t>。</a:t>
            </a:r>
            <a:endParaRPr sz="2400" dirty="0">
              <a:solidFill>
                <a:prstClr val="black"/>
              </a:solidFill>
              <a:latin typeface="微软雅黑" panose="020B0503020204020204" pitchFamily="34" charset="-122"/>
              <a:ea typeface="微软雅黑" panose="020B0503020204020204" pitchFamily="34" charset="-122"/>
              <a:cs typeface="宋体"/>
            </a:endParaRPr>
          </a:p>
        </p:txBody>
      </p:sp>
      <p:sp>
        <p:nvSpPr>
          <p:cNvPr id="4" name="object 4"/>
          <p:cNvSpPr/>
          <p:nvPr/>
        </p:nvSpPr>
        <p:spPr>
          <a:xfrm>
            <a:off x="8763471" y="3237130"/>
            <a:ext cx="3305555" cy="2950464"/>
          </a:xfrm>
          <a:prstGeom prst="rect">
            <a:avLst/>
          </a:prstGeom>
          <a:blipFill>
            <a:blip r:embed="rId2" cstate="print"/>
            <a:stretch>
              <a:fillRect/>
            </a:stretch>
          </a:blipFill>
        </p:spPr>
        <p:txBody>
          <a:bodyPr wrap="square" lIns="0" tIns="0" rIns="0" bIns="0" rtlCol="0"/>
          <a:lstStyle/>
          <a:p>
            <a:endParaRPr>
              <a:solidFill>
                <a:prstClr val="black"/>
              </a:solidFill>
            </a:endParaRPr>
          </a:p>
        </p:txBody>
      </p:sp>
    </p:spTree>
    <p:extLst>
      <p:ext uri="{BB962C8B-B14F-4D97-AF65-F5344CB8AC3E}">
        <p14:creationId xmlns:p14="http://schemas.microsoft.com/office/powerpoint/2010/main" val="181404449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64869" y="409575"/>
            <a:ext cx="1902460" cy="514350"/>
          </a:xfrm>
          <a:prstGeom prst="rect">
            <a:avLst/>
          </a:prstGeom>
        </p:spPr>
        <p:txBody>
          <a:bodyPr vert="horz" wrap="square" lIns="0" tIns="13335" rIns="0" bIns="0" rtlCol="0">
            <a:spAutoFit/>
          </a:bodyPr>
          <a:lstStyle/>
          <a:p>
            <a:pPr marL="12700">
              <a:spcBef>
                <a:spcPts val="105"/>
              </a:spcBef>
            </a:pPr>
            <a:r>
              <a:rPr spc="-5" dirty="0">
                <a:latin typeface="微软雅黑"/>
                <a:cs typeface="微软雅黑"/>
              </a:rPr>
              <a:t>3、保兑</a:t>
            </a:r>
            <a:r>
              <a:rPr dirty="0">
                <a:latin typeface="微软雅黑"/>
                <a:cs typeface="微软雅黑"/>
              </a:rPr>
              <a:t>仓</a:t>
            </a:r>
          </a:p>
        </p:txBody>
      </p:sp>
      <p:sp>
        <p:nvSpPr>
          <p:cNvPr id="3" name="object 3"/>
          <p:cNvSpPr txBox="1"/>
          <p:nvPr/>
        </p:nvSpPr>
        <p:spPr>
          <a:xfrm>
            <a:off x="931799" y="1124744"/>
            <a:ext cx="9820910" cy="4414520"/>
          </a:xfrm>
          <a:prstGeom prst="rect">
            <a:avLst/>
          </a:prstGeom>
        </p:spPr>
        <p:txBody>
          <a:bodyPr vert="horz" wrap="square" lIns="0" tIns="12700" rIns="0" bIns="0" rtlCol="0">
            <a:spAutoFit/>
          </a:bodyPr>
          <a:lstStyle/>
          <a:p>
            <a:pPr marL="12700" marR="5080" algn="just">
              <a:lnSpc>
                <a:spcPct val="150000"/>
              </a:lnSpc>
              <a:spcBef>
                <a:spcPts val="100"/>
              </a:spcBef>
            </a:pPr>
            <a:r>
              <a:rPr sz="2400" b="1" dirty="0">
                <a:solidFill>
                  <a:prstClr val="black"/>
                </a:solidFill>
                <a:latin typeface="宋体"/>
                <a:cs typeface="宋体"/>
              </a:rPr>
              <a:t>    </a:t>
            </a:r>
            <a:r>
              <a:rPr sz="2400" spc="-5" dirty="0">
                <a:solidFill>
                  <a:prstClr val="black"/>
                </a:solidFill>
                <a:latin typeface="微软雅黑" panose="020B0503020204020204" pitchFamily="34" charset="-122"/>
                <a:ea typeface="微软雅黑" panose="020B0503020204020204" pitchFamily="34" charset="-122"/>
                <a:cs typeface="宋体"/>
              </a:rPr>
              <a:t>“保兑仓”是指以银行信用为载体，以银行承兑汇票为结算工具，</a:t>
            </a:r>
            <a:r>
              <a:rPr sz="2400" spc="-10" dirty="0">
                <a:solidFill>
                  <a:prstClr val="black"/>
                </a:solidFill>
                <a:latin typeface="微软雅黑" panose="020B0503020204020204" pitchFamily="34" charset="-122"/>
                <a:ea typeface="微软雅黑" panose="020B0503020204020204" pitchFamily="34" charset="-122"/>
                <a:cs typeface="宋体"/>
              </a:rPr>
              <a:t>由 </a:t>
            </a:r>
            <a:r>
              <a:rPr sz="2400" b="1" spc="-5" dirty="0">
                <a:solidFill>
                  <a:prstClr val="black"/>
                </a:solidFill>
                <a:latin typeface="微软雅黑" panose="020B0503020204020204" pitchFamily="34" charset="-122"/>
                <a:ea typeface="微软雅黑" panose="020B0503020204020204" pitchFamily="34" charset="-122"/>
                <a:cs typeface="宋体"/>
              </a:rPr>
              <a:t>银行控制货权</a:t>
            </a:r>
            <a:r>
              <a:rPr sz="2400" spc="-5" dirty="0">
                <a:solidFill>
                  <a:prstClr val="black"/>
                </a:solidFill>
                <a:latin typeface="微软雅黑" panose="020B0503020204020204" pitchFamily="34" charset="-122"/>
                <a:ea typeface="微软雅黑" panose="020B0503020204020204" pitchFamily="34" charset="-122"/>
                <a:cs typeface="宋体"/>
              </a:rPr>
              <a:t>，卖方（或仓储方）受托保管货物并对承兑汇票保证金以</a:t>
            </a:r>
            <a:r>
              <a:rPr sz="2400" spc="-10" dirty="0">
                <a:solidFill>
                  <a:prstClr val="black"/>
                </a:solidFill>
                <a:latin typeface="微软雅黑" panose="020B0503020204020204" pitchFamily="34" charset="-122"/>
                <a:ea typeface="微软雅黑" panose="020B0503020204020204" pitchFamily="34" charset="-122"/>
                <a:cs typeface="宋体"/>
              </a:rPr>
              <a:t>外 </a:t>
            </a:r>
            <a:r>
              <a:rPr sz="2400" spc="-5" dirty="0">
                <a:solidFill>
                  <a:prstClr val="black"/>
                </a:solidFill>
                <a:latin typeface="微软雅黑" panose="020B0503020204020204" pitchFamily="34" charset="-122"/>
                <a:ea typeface="微软雅黑" panose="020B0503020204020204" pitchFamily="34" charset="-122"/>
                <a:cs typeface="宋体"/>
              </a:rPr>
              <a:t>金额部分由卖方以货物回购作为担保措施，由银行向生产商（卖方）及</a:t>
            </a:r>
            <a:r>
              <a:rPr sz="2400" spc="-10" dirty="0">
                <a:solidFill>
                  <a:prstClr val="black"/>
                </a:solidFill>
                <a:latin typeface="微软雅黑" panose="020B0503020204020204" pitchFamily="34" charset="-122"/>
                <a:ea typeface="微软雅黑" panose="020B0503020204020204" pitchFamily="34" charset="-122"/>
                <a:cs typeface="宋体"/>
              </a:rPr>
              <a:t>其 </a:t>
            </a:r>
            <a:r>
              <a:rPr sz="2400" spc="-5" dirty="0">
                <a:solidFill>
                  <a:prstClr val="black"/>
                </a:solidFill>
                <a:latin typeface="微软雅黑" panose="020B0503020204020204" pitchFamily="34" charset="-122"/>
                <a:ea typeface="微软雅黑" panose="020B0503020204020204" pitchFamily="34" charset="-122"/>
                <a:cs typeface="宋体"/>
              </a:rPr>
              <a:t>经销商（买方）提供的以</a:t>
            </a:r>
            <a:r>
              <a:rPr sz="2400" b="1" spc="-5" dirty="0">
                <a:solidFill>
                  <a:prstClr val="black"/>
                </a:solidFill>
                <a:latin typeface="微软雅黑" panose="020B0503020204020204" pitchFamily="34" charset="-122"/>
                <a:ea typeface="微软雅黑" panose="020B0503020204020204" pitchFamily="34" charset="-122"/>
                <a:cs typeface="宋体"/>
              </a:rPr>
              <a:t>银行承兑汇票</a:t>
            </a:r>
            <a:r>
              <a:rPr sz="2400" spc="-5" dirty="0">
                <a:solidFill>
                  <a:prstClr val="black"/>
                </a:solidFill>
                <a:latin typeface="微软雅黑" panose="020B0503020204020204" pitchFamily="34" charset="-122"/>
                <a:ea typeface="微软雅黑" panose="020B0503020204020204" pitchFamily="34" charset="-122"/>
                <a:cs typeface="宋体"/>
              </a:rPr>
              <a:t>的一种金融服务</a:t>
            </a:r>
            <a:r>
              <a:rPr sz="2400" spc="-10" dirty="0">
                <a:solidFill>
                  <a:prstClr val="black"/>
                </a:solidFill>
                <a:latin typeface="微软雅黑" panose="020B0503020204020204" pitchFamily="34" charset="-122"/>
                <a:ea typeface="微软雅黑" panose="020B0503020204020204" pitchFamily="34" charset="-122"/>
                <a:cs typeface="宋体"/>
              </a:rPr>
              <a:t>。</a:t>
            </a:r>
            <a:endParaRPr sz="2400" dirty="0">
              <a:solidFill>
                <a:prstClr val="black"/>
              </a:solidFill>
              <a:latin typeface="微软雅黑" panose="020B0503020204020204" pitchFamily="34" charset="-122"/>
              <a:ea typeface="微软雅黑" panose="020B0503020204020204" pitchFamily="34" charset="-122"/>
              <a:cs typeface="宋体"/>
            </a:endParaRPr>
          </a:p>
          <a:p>
            <a:pPr marL="12700" marR="7620" algn="just">
              <a:lnSpc>
                <a:spcPct val="150000"/>
              </a:lnSpc>
            </a:pPr>
            <a:r>
              <a:rPr sz="2400" spc="-5" dirty="0">
                <a:solidFill>
                  <a:prstClr val="black"/>
                </a:solidFill>
                <a:latin typeface="微软雅黑" panose="020B0503020204020204" pitchFamily="34" charset="-122"/>
                <a:ea typeface="微软雅黑" panose="020B0503020204020204" pitchFamily="34" charset="-122"/>
                <a:cs typeface="宋体"/>
              </a:rPr>
              <a:t>通俗一点讲企业向合作银行交纳一定的保证金后开出承兑汇票，且由合</a:t>
            </a:r>
            <a:r>
              <a:rPr sz="2400" spc="-10" dirty="0">
                <a:solidFill>
                  <a:prstClr val="black"/>
                </a:solidFill>
                <a:latin typeface="微软雅黑" panose="020B0503020204020204" pitchFamily="34" charset="-122"/>
                <a:ea typeface="微软雅黑" panose="020B0503020204020204" pitchFamily="34" charset="-122"/>
                <a:cs typeface="宋体"/>
              </a:rPr>
              <a:t>作 </a:t>
            </a:r>
            <a:r>
              <a:rPr sz="2400" spc="-5" dirty="0">
                <a:solidFill>
                  <a:prstClr val="black"/>
                </a:solidFill>
                <a:latin typeface="微软雅黑" panose="020B0503020204020204" pitchFamily="34" charset="-122"/>
                <a:ea typeface="微软雅黑" panose="020B0503020204020204" pitchFamily="34" charset="-122"/>
                <a:cs typeface="宋体"/>
              </a:rPr>
              <a:t>银行承兑，收款人为企业的上游生产商，生产商在收到银行承兑汇票前</a:t>
            </a:r>
            <a:r>
              <a:rPr sz="2400" spc="-10" dirty="0">
                <a:solidFill>
                  <a:prstClr val="black"/>
                </a:solidFill>
                <a:latin typeface="微软雅黑" panose="020B0503020204020204" pitchFamily="34" charset="-122"/>
                <a:ea typeface="微软雅黑" panose="020B0503020204020204" pitchFamily="34" charset="-122"/>
                <a:cs typeface="宋体"/>
              </a:rPr>
              <a:t>开 </a:t>
            </a:r>
            <a:r>
              <a:rPr sz="2400" spc="-5" dirty="0" err="1">
                <a:solidFill>
                  <a:prstClr val="black"/>
                </a:solidFill>
                <a:latin typeface="微软雅黑" panose="020B0503020204020204" pitchFamily="34" charset="-122"/>
                <a:ea typeface="微软雅黑" panose="020B0503020204020204" pitchFamily="34" charset="-122"/>
                <a:cs typeface="宋体"/>
              </a:rPr>
              <a:t>始向物流公司或仓储公司的仓库发货，货到仓库后转为仓单质押，若融</a:t>
            </a:r>
            <a:r>
              <a:rPr sz="2400" spc="-10" dirty="0" err="1">
                <a:solidFill>
                  <a:prstClr val="black"/>
                </a:solidFill>
                <a:latin typeface="微软雅黑" panose="020B0503020204020204" pitchFamily="34" charset="-122"/>
                <a:ea typeface="微软雅黑" panose="020B0503020204020204" pitchFamily="34" charset="-122"/>
                <a:cs typeface="宋体"/>
              </a:rPr>
              <a:t>资</a:t>
            </a:r>
            <a:r>
              <a:rPr sz="2400" spc="-10" dirty="0">
                <a:solidFill>
                  <a:prstClr val="black"/>
                </a:solidFill>
                <a:latin typeface="微软雅黑" panose="020B0503020204020204" pitchFamily="34" charset="-122"/>
                <a:ea typeface="微软雅黑" panose="020B0503020204020204" pitchFamily="34" charset="-122"/>
                <a:cs typeface="宋体"/>
              </a:rPr>
              <a:t> </a:t>
            </a:r>
            <a:r>
              <a:rPr sz="2400" spc="-5" dirty="0" err="1" smtClean="0">
                <a:solidFill>
                  <a:prstClr val="black"/>
                </a:solidFill>
                <a:latin typeface="微软雅黑" panose="020B0503020204020204" pitchFamily="34" charset="-122"/>
                <a:ea typeface="微软雅黑" panose="020B0503020204020204" pitchFamily="34" charset="-122"/>
                <a:cs typeface="宋体"/>
              </a:rPr>
              <a:t>企业无法到期偿还银行，</a:t>
            </a:r>
            <a:r>
              <a:rPr sz="2400" spc="-5" dirty="0" err="1">
                <a:solidFill>
                  <a:prstClr val="black"/>
                </a:solidFill>
                <a:latin typeface="微软雅黑" panose="020B0503020204020204" pitchFamily="34" charset="-122"/>
                <a:ea typeface="微软雅黑" panose="020B0503020204020204" pitchFamily="34" charset="-122"/>
                <a:cs typeface="宋体"/>
              </a:rPr>
              <a:t>则上游生产商负责回购质押货物</a:t>
            </a:r>
            <a:r>
              <a:rPr sz="2400" spc="-10" dirty="0">
                <a:solidFill>
                  <a:prstClr val="black"/>
                </a:solidFill>
                <a:latin typeface="微软雅黑" panose="020B0503020204020204" pitchFamily="34" charset="-122"/>
                <a:ea typeface="微软雅黑" panose="020B0503020204020204" pitchFamily="34" charset="-122"/>
                <a:cs typeface="宋体"/>
              </a:rPr>
              <a:t>。</a:t>
            </a:r>
            <a:endParaRPr sz="2400" dirty="0">
              <a:solidFill>
                <a:prstClr val="black"/>
              </a:solidFill>
              <a:latin typeface="微软雅黑" panose="020B0503020204020204" pitchFamily="34" charset="-122"/>
              <a:ea typeface="微软雅黑" panose="020B0503020204020204" pitchFamily="34" charset="-122"/>
              <a:cs typeface="宋体"/>
            </a:endParaRPr>
          </a:p>
        </p:txBody>
      </p:sp>
      <p:sp>
        <p:nvSpPr>
          <p:cNvPr id="4" name="object 4"/>
          <p:cNvSpPr/>
          <p:nvPr/>
        </p:nvSpPr>
        <p:spPr>
          <a:xfrm>
            <a:off x="9540368" y="5320284"/>
            <a:ext cx="2424683" cy="1464564"/>
          </a:xfrm>
          <a:prstGeom prst="rect">
            <a:avLst/>
          </a:prstGeom>
          <a:blipFill>
            <a:blip r:embed="rId2" cstate="print"/>
            <a:stretch>
              <a:fillRect/>
            </a:stretch>
          </a:blipFill>
        </p:spPr>
        <p:txBody>
          <a:bodyPr wrap="square" lIns="0" tIns="0" rIns="0" bIns="0" rtlCol="0"/>
          <a:lstStyle/>
          <a:p>
            <a:endParaRPr>
              <a:solidFill>
                <a:prstClr val="black"/>
              </a:solidFill>
            </a:endParaRPr>
          </a:p>
        </p:txBody>
      </p:sp>
    </p:spTree>
    <p:extLst>
      <p:ext uri="{BB962C8B-B14F-4D97-AF65-F5344CB8AC3E}">
        <p14:creationId xmlns:p14="http://schemas.microsoft.com/office/powerpoint/2010/main" val="139131536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64869" y="409575"/>
            <a:ext cx="2308860" cy="514350"/>
          </a:xfrm>
          <a:prstGeom prst="rect">
            <a:avLst/>
          </a:prstGeom>
        </p:spPr>
        <p:txBody>
          <a:bodyPr vert="horz" wrap="square" lIns="0" tIns="13335" rIns="0" bIns="0" rtlCol="0">
            <a:spAutoFit/>
          </a:bodyPr>
          <a:lstStyle/>
          <a:p>
            <a:pPr marL="12700">
              <a:spcBef>
                <a:spcPts val="105"/>
              </a:spcBef>
            </a:pPr>
            <a:r>
              <a:rPr spc="-5" dirty="0">
                <a:latin typeface="微软雅黑"/>
                <a:cs typeface="微软雅黑"/>
              </a:rPr>
              <a:t>4、开证监</a:t>
            </a:r>
            <a:r>
              <a:rPr dirty="0">
                <a:latin typeface="微软雅黑"/>
                <a:cs typeface="微软雅黑"/>
              </a:rPr>
              <a:t>管</a:t>
            </a:r>
          </a:p>
        </p:txBody>
      </p:sp>
      <p:sp>
        <p:nvSpPr>
          <p:cNvPr id="3" name="object 3"/>
          <p:cNvSpPr txBox="1"/>
          <p:nvPr/>
        </p:nvSpPr>
        <p:spPr>
          <a:xfrm>
            <a:off x="1145540" y="1618488"/>
            <a:ext cx="6847205" cy="3606800"/>
          </a:xfrm>
          <a:prstGeom prst="rect">
            <a:avLst/>
          </a:prstGeom>
        </p:spPr>
        <p:txBody>
          <a:bodyPr vert="horz" wrap="square" lIns="0" tIns="12700" rIns="0" bIns="0" rtlCol="0">
            <a:spAutoFit/>
          </a:bodyPr>
          <a:lstStyle/>
          <a:p>
            <a:pPr marL="12700" marR="5080" indent="27940">
              <a:lnSpc>
                <a:spcPct val="139900"/>
              </a:lnSpc>
              <a:spcBef>
                <a:spcPts val="100"/>
              </a:spcBef>
            </a:pPr>
            <a:r>
              <a:rPr sz="2800" b="1" dirty="0">
                <a:solidFill>
                  <a:prstClr val="black"/>
                </a:solidFill>
                <a:latin typeface="宋体"/>
                <a:cs typeface="宋体"/>
              </a:rPr>
              <a:t>    </a:t>
            </a:r>
            <a:r>
              <a:rPr sz="2800" b="1" spc="-5" dirty="0">
                <a:solidFill>
                  <a:prstClr val="black"/>
                </a:solidFill>
                <a:latin typeface="宋体"/>
                <a:cs typeface="宋体"/>
              </a:rPr>
              <a:t>开证监管是指银行为进口商开具立信</a:t>
            </a:r>
            <a:r>
              <a:rPr sz="2800" b="1" spc="-20" dirty="0">
                <a:solidFill>
                  <a:prstClr val="black"/>
                </a:solidFill>
                <a:latin typeface="宋体"/>
                <a:cs typeface="宋体"/>
              </a:rPr>
              <a:t>，  </a:t>
            </a:r>
            <a:r>
              <a:rPr sz="2800" b="1" spc="-5" dirty="0">
                <a:solidFill>
                  <a:prstClr val="black"/>
                </a:solidFill>
                <a:latin typeface="宋体"/>
                <a:cs typeface="宋体"/>
              </a:rPr>
              <a:t>进口商利用信用证向国外的生产商或出</a:t>
            </a:r>
            <a:r>
              <a:rPr sz="2800" b="1" spc="-20" dirty="0">
                <a:solidFill>
                  <a:prstClr val="black"/>
                </a:solidFill>
                <a:latin typeface="宋体"/>
                <a:cs typeface="宋体"/>
              </a:rPr>
              <a:t>口 </a:t>
            </a:r>
            <a:r>
              <a:rPr sz="2800" b="1" spc="-5" dirty="0">
                <a:solidFill>
                  <a:prstClr val="black"/>
                </a:solidFill>
                <a:latin typeface="宋体"/>
                <a:cs typeface="宋体"/>
              </a:rPr>
              <a:t>商购买货物，进口商会向银行缴纳一定</a:t>
            </a:r>
            <a:r>
              <a:rPr sz="2800" b="1" spc="-20" dirty="0">
                <a:solidFill>
                  <a:prstClr val="black"/>
                </a:solidFill>
                <a:latin typeface="宋体"/>
                <a:cs typeface="宋体"/>
              </a:rPr>
              <a:t>比 </a:t>
            </a:r>
            <a:r>
              <a:rPr sz="2800" b="1" spc="-5" dirty="0">
                <a:solidFill>
                  <a:prstClr val="black"/>
                </a:solidFill>
                <a:latin typeface="宋体"/>
                <a:cs typeface="宋体"/>
              </a:rPr>
              <a:t>例的保证金，其余部分则以进口货物的</a:t>
            </a:r>
            <a:r>
              <a:rPr sz="2800" b="1" spc="-20" dirty="0">
                <a:solidFill>
                  <a:prstClr val="black"/>
                </a:solidFill>
                <a:latin typeface="宋体"/>
                <a:cs typeface="宋体"/>
              </a:rPr>
              <a:t>货 </a:t>
            </a:r>
            <a:r>
              <a:rPr sz="2800" b="1" spc="-5" dirty="0">
                <a:solidFill>
                  <a:prstClr val="black"/>
                </a:solidFill>
                <a:latin typeface="宋体"/>
                <a:cs typeface="宋体"/>
              </a:rPr>
              <a:t>权提供质押担保，货物的承运、监管及</a:t>
            </a:r>
            <a:r>
              <a:rPr sz="2800" b="1" spc="-20" dirty="0">
                <a:solidFill>
                  <a:prstClr val="black"/>
                </a:solidFill>
                <a:latin typeface="宋体"/>
                <a:cs typeface="宋体"/>
              </a:rPr>
              <a:t>保 </a:t>
            </a:r>
            <a:r>
              <a:rPr sz="2800" b="1" dirty="0">
                <a:solidFill>
                  <a:prstClr val="black"/>
                </a:solidFill>
                <a:latin typeface="宋体"/>
                <a:cs typeface="宋体"/>
              </a:rPr>
              <a:t>管作业由物流企业完成</a:t>
            </a:r>
            <a:r>
              <a:rPr sz="2800" b="1" spc="-20" dirty="0">
                <a:solidFill>
                  <a:prstClr val="black"/>
                </a:solidFill>
                <a:latin typeface="宋体"/>
                <a:cs typeface="宋体"/>
              </a:rPr>
              <a:t>。</a:t>
            </a:r>
            <a:endParaRPr sz="2800">
              <a:solidFill>
                <a:prstClr val="black"/>
              </a:solidFill>
              <a:latin typeface="宋体"/>
              <a:cs typeface="宋体"/>
            </a:endParaRPr>
          </a:p>
        </p:txBody>
      </p:sp>
      <p:sp>
        <p:nvSpPr>
          <p:cNvPr id="4" name="object 4"/>
          <p:cNvSpPr/>
          <p:nvPr/>
        </p:nvSpPr>
        <p:spPr>
          <a:xfrm>
            <a:off x="7699375" y="1876044"/>
            <a:ext cx="4386072" cy="4386072"/>
          </a:xfrm>
          <a:prstGeom prst="rect">
            <a:avLst/>
          </a:prstGeom>
          <a:blipFill>
            <a:blip r:embed="rId2" cstate="print"/>
            <a:stretch>
              <a:fillRect/>
            </a:stretch>
          </a:blipFill>
        </p:spPr>
        <p:txBody>
          <a:bodyPr wrap="square" lIns="0" tIns="0" rIns="0" bIns="0" rtlCol="0"/>
          <a:lstStyle/>
          <a:p>
            <a:endParaRPr>
              <a:solidFill>
                <a:prstClr val="black"/>
              </a:solidFill>
            </a:endParaRPr>
          </a:p>
        </p:txBody>
      </p:sp>
    </p:spTree>
    <p:extLst>
      <p:ext uri="{BB962C8B-B14F-4D97-AF65-F5344CB8AC3E}">
        <p14:creationId xmlns:p14="http://schemas.microsoft.com/office/powerpoint/2010/main" val="416017421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483551" y="4139279"/>
            <a:ext cx="2160240" cy="23860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8"/>
          <p:cNvSpPr txBox="1"/>
          <p:nvPr/>
        </p:nvSpPr>
        <p:spPr>
          <a:xfrm>
            <a:off x="338535" y="260648"/>
            <a:ext cx="7994778" cy="461665"/>
          </a:xfrm>
          <a:prstGeom prst="rect">
            <a:avLst/>
          </a:prstGeom>
          <a:noFill/>
        </p:spPr>
        <p:txBody>
          <a:bodyPr wrap="square" rtlCol="0">
            <a:spAutoFit/>
          </a:bodyPr>
          <a:lstStyle/>
          <a:p>
            <a:r>
              <a:rPr lang="en-US" altLang="zh-CN" sz="2400" b="1" dirty="0" smtClean="0">
                <a:solidFill>
                  <a:prstClr val="black">
                    <a:lumMod val="75000"/>
                    <a:lumOff val="25000"/>
                  </a:prstClr>
                </a:solidFill>
                <a:latin typeface="华康俪金黑W8(P)" pitchFamily="34" charset="-122"/>
                <a:ea typeface="华康俪金黑W8(P)" pitchFamily="34" charset="-122"/>
              </a:rPr>
              <a:t>【</a:t>
            </a:r>
            <a:r>
              <a:rPr lang="zh-CN" altLang="en-US" sz="2400" b="1" dirty="0" smtClean="0">
                <a:solidFill>
                  <a:prstClr val="black">
                    <a:lumMod val="75000"/>
                    <a:lumOff val="25000"/>
                  </a:prstClr>
                </a:solidFill>
                <a:latin typeface="华康俪金黑W8(P)" pitchFamily="34" charset="-122"/>
                <a:ea typeface="华康俪金黑W8(P)" pitchFamily="34" charset="-122"/>
              </a:rPr>
              <a:t>作业</a:t>
            </a:r>
            <a:r>
              <a:rPr lang="en-US" altLang="zh-CN" sz="2400" b="1" dirty="0" smtClean="0">
                <a:solidFill>
                  <a:prstClr val="black">
                    <a:lumMod val="75000"/>
                    <a:lumOff val="25000"/>
                  </a:prstClr>
                </a:solidFill>
                <a:latin typeface="华康俪金黑W8(P)" pitchFamily="34" charset="-122"/>
                <a:ea typeface="华康俪金黑W8(P)" pitchFamily="34" charset="-122"/>
              </a:rPr>
              <a:t>】</a:t>
            </a:r>
            <a:r>
              <a:rPr lang="en-US" altLang="zh-CN" sz="2000" b="1" dirty="0">
                <a:solidFill>
                  <a:prstClr val="black">
                    <a:lumMod val="75000"/>
                    <a:lumOff val="25000"/>
                  </a:prstClr>
                </a:solidFill>
                <a:latin typeface="华文楷体" panose="02010600040101010101" pitchFamily="2" charset="-122"/>
                <a:ea typeface="华文楷体" panose="02010600040101010101" pitchFamily="2" charset="-122"/>
              </a:rPr>
              <a:t>UPS</a:t>
            </a:r>
            <a:r>
              <a:rPr lang="zh-CN" altLang="en-US" sz="2000" b="1" dirty="0">
                <a:solidFill>
                  <a:prstClr val="black">
                    <a:lumMod val="75000"/>
                    <a:lumOff val="25000"/>
                  </a:prstClr>
                </a:solidFill>
                <a:latin typeface="华文楷体" panose="02010600040101010101" pitchFamily="2" charset="-122"/>
                <a:ea typeface="华文楷体" panose="02010600040101010101" pitchFamily="2" charset="-122"/>
              </a:rPr>
              <a:t>物流金融</a:t>
            </a:r>
            <a:r>
              <a:rPr lang="zh-CN" altLang="en-US" sz="2000" b="1" dirty="0" smtClean="0">
                <a:solidFill>
                  <a:prstClr val="black">
                    <a:lumMod val="75000"/>
                    <a:lumOff val="25000"/>
                  </a:prstClr>
                </a:solidFill>
                <a:latin typeface="华文楷体" panose="02010600040101010101" pitchFamily="2" charset="-122"/>
                <a:ea typeface="华文楷体" panose="02010600040101010101" pitchFamily="2" charset="-122"/>
              </a:rPr>
              <a:t>操作</a:t>
            </a:r>
            <a:endParaRPr lang="zh-CN" altLang="en-US" sz="2000" b="1" dirty="0">
              <a:solidFill>
                <a:prstClr val="black">
                  <a:lumMod val="75000"/>
                  <a:lumOff val="25000"/>
                </a:prstClr>
              </a:solidFill>
              <a:latin typeface="华文楷体" panose="02010600040101010101" pitchFamily="2" charset="-122"/>
              <a:ea typeface="华文楷体" panose="02010600040101010101" pitchFamily="2" charset="-122"/>
            </a:endParaRPr>
          </a:p>
        </p:txBody>
      </p:sp>
      <p:sp>
        <p:nvSpPr>
          <p:cNvPr id="4" name="矩形 3"/>
          <p:cNvSpPr/>
          <p:nvPr/>
        </p:nvSpPr>
        <p:spPr>
          <a:xfrm>
            <a:off x="1185740" y="1584256"/>
            <a:ext cx="9972162" cy="2708434"/>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spcBef>
                <a:spcPts val="600"/>
              </a:spcBef>
            </a:pPr>
            <a:r>
              <a:rPr lang="en-US" altLang="zh-CN" sz="3200" b="1"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rPr>
              <a:t>【</a:t>
            </a:r>
            <a:r>
              <a:rPr lang="zh-CN" altLang="en-US" sz="3200" b="1"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rPr>
              <a:t>案例思考</a:t>
            </a:r>
            <a:r>
              <a:rPr lang="en-US" altLang="zh-CN" sz="3200" b="1" spc="50" dirty="0" smtClean="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rPr>
              <a:t>】</a:t>
            </a:r>
          </a:p>
          <a:p>
            <a:pPr>
              <a:spcBef>
                <a:spcPts val="600"/>
              </a:spcBef>
            </a:pPr>
            <a:r>
              <a:rPr lang="zh-CN" altLang="en-US" sz="3200" b="1" spc="50" dirty="0" smtClean="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rPr>
              <a:t>　　</a:t>
            </a:r>
            <a:r>
              <a:rPr lang="en-US" altLang="zh-CN" sz="3200" b="1" spc="50" dirty="0" smtClean="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rPr>
              <a:t>1.UPS</a:t>
            </a:r>
            <a:r>
              <a:rPr lang="zh-CN" altLang="en-US" sz="3200" b="1"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rPr>
              <a:t>开展的物流金融服务项目包括哪些内容？</a:t>
            </a:r>
          </a:p>
          <a:p>
            <a:pPr>
              <a:spcBef>
                <a:spcPts val="600"/>
              </a:spcBef>
            </a:pPr>
            <a:r>
              <a:rPr lang="zh-CN" altLang="en-US" sz="3200" b="1" spc="50" dirty="0" smtClean="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rPr>
              <a:t>　　</a:t>
            </a:r>
            <a:r>
              <a:rPr lang="en-US" altLang="zh-CN" sz="3200" b="1" spc="50" dirty="0" smtClean="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rPr>
              <a:t>2.UPS</a:t>
            </a:r>
            <a:r>
              <a:rPr lang="zh-CN" altLang="en-US" sz="3200" b="1"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rPr>
              <a:t>在开展物流金融服务时，其身份发生了哪些变化？它为货物出口商和货物进口商带来了哪些方便？其自身获得哪些收益？</a:t>
            </a:r>
          </a:p>
        </p:txBody>
      </p:sp>
    </p:spTree>
    <p:extLst>
      <p:ext uri="{BB962C8B-B14F-4D97-AF65-F5344CB8AC3E}">
        <p14:creationId xmlns:p14="http://schemas.microsoft.com/office/powerpoint/2010/main" val="3363761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ppt_x</p:attrName>
                                        </p:attrNameLst>
                                      </p:cBhvr>
                                      <p:tavLst>
                                        <p:tav tm="0">
                                          <p:val>
                                            <p:strVal val="#ppt_x-#ppt_w*1.125000"/>
                                          </p:val>
                                        </p:tav>
                                        <p:tav tm="100000">
                                          <p:val>
                                            <p:strVal val="#ppt_x"/>
                                          </p:val>
                                        </p:tav>
                                      </p:tavLst>
                                    </p:anim>
                                    <p:animEffect transition="in" filter="wipe(right)">
                                      <p:cBhvr>
                                        <p:cTn id="8" dur="500"/>
                                        <p:tgtEl>
                                          <p:spTgt spid="8"/>
                                        </p:tgtEl>
                                      </p:cBhvr>
                                    </p:animEffect>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290">
                                          <p:stCondLst>
                                            <p:cond delay="0"/>
                                          </p:stCondLst>
                                        </p:cTn>
                                        <p:tgtEl>
                                          <p:spTgt spid="4"/>
                                        </p:tgtEl>
                                      </p:cBhvr>
                                    </p:animEffect>
                                    <p:anim calcmode="lin" valueType="num">
                                      <p:cBhvr>
                                        <p:cTn id="14" dur="911"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5" dur="332"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6" dur="332" tmFilter="0, 0; 0.125,0.2665; 0.25,0.4; 0.375,0.465; 0.5,0.5;  0.625,0.535; 0.75,0.6; 0.875,0.7335; 1,1">
                                          <p:stCondLst>
                                            <p:cond delay="332"/>
                                          </p:stCondLst>
                                        </p:cTn>
                                        <p:tgtEl>
                                          <p:spTgt spid="4"/>
                                        </p:tgtEl>
                                        <p:attrNameLst>
                                          <p:attrName>ppt_y</p:attrName>
                                        </p:attrNameLst>
                                      </p:cBhvr>
                                      <p:tavLst>
                                        <p:tav tm="0" fmla="#ppt_y-sin(pi*$)/9">
                                          <p:val>
                                            <p:fltVal val="0"/>
                                          </p:val>
                                        </p:tav>
                                        <p:tav tm="100000">
                                          <p:val>
                                            <p:fltVal val="1"/>
                                          </p:val>
                                        </p:tav>
                                      </p:tavLst>
                                    </p:anim>
                                    <p:anim calcmode="lin" valueType="num">
                                      <p:cBhvr>
                                        <p:cTn id="17" dur="166" tmFilter="0, 0; 0.125,0.2665; 0.25,0.4; 0.375,0.465; 0.5,0.5;  0.625,0.535; 0.75,0.6; 0.875,0.7335; 1,1">
                                          <p:stCondLst>
                                            <p:cond delay="662"/>
                                          </p:stCondLst>
                                        </p:cTn>
                                        <p:tgtEl>
                                          <p:spTgt spid="4"/>
                                        </p:tgtEl>
                                        <p:attrNameLst>
                                          <p:attrName>ppt_y</p:attrName>
                                        </p:attrNameLst>
                                      </p:cBhvr>
                                      <p:tavLst>
                                        <p:tav tm="0" fmla="#ppt_y-sin(pi*$)/27">
                                          <p:val>
                                            <p:fltVal val="0"/>
                                          </p:val>
                                        </p:tav>
                                        <p:tav tm="100000">
                                          <p:val>
                                            <p:fltVal val="1"/>
                                          </p:val>
                                        </p:tav>
                                      </p:tavLst>
                                    </p:anim>
                                    <p:anim calcmode="lin" valueType="num">
                                      <p:cBhvr>
                                        <p:cTn id="18" dur="82" tmFilter="0, 0; 0.125,0.2665; 0.25,0.4; 0.375,0.465; 0.5,0.5;  0.625,0.535; 0.75,0.6; 0.875,0.7335; 1,1">
                                          <p:stCondLst>
                                            <p:cond delay="828"/>
                                          </p:stCondLst>
                                        </p:cTn>
                                        <p:tgtEl>
                                          <p:spTgt spid="4"/>
                                        </p:tgtEl>
                                        <p:attrNameLst>
                                          <p:attrName>ppt_y</p:attrName>
                                        </p:attrNameLst>
                                      </p:cBhvr>
                                      <p:tavLst>
                                        <p:tav tm="0" fmla="#ppt_y-sin(pi*$)/81">
                                          <p:val>
                                            <p:fltVal val="0"/>
                                          </p:val>
                                        </p:tav>
                                        <p:tav tm="100000">
                                          <p:val>
                                            <p:fltVal val="1"/>
                                          </p:val>
                                        </p:tav>
                                      </p:tavLst>
                                    </p:anim>
                                    <p:animScale>
                                      <p:cBhvr>
                                        <p:cTn id="19" dur="13">
                                          <p:stCondLst>
                                            <p:cond delay="325"/>
                                          </p:stCondLst>
                                        </p:cTn>
                                        <p:tgtEl>
                                          <p:spTgt spid="4"/>
                                        </p:tgtEl>
                                      </p:cBhvr>
                                      <p:to x="100000" y="60000"/>
                                    </p:animScale>
                                    <p:animScale>
                                      <p:cBhvr>
                                        <p:cTn id="20" dur="83" decel="50000">
                                          <p:stCondLst>
                                            <p:cond delay="338"/>
                                          </p:stCondLst>
                                        </p:cTn>
                                        <p:tgtEl>
                                          <p:spTgt spid="4"/>
                                        </p:tgtEl>
                                      </p:cBhvr>
                                      <p:to x="100000" y="100000"/>
                                    </p:animScale>
                                    <p:animScale>
                                      <p:cBhvr>
                                        <p:cTn id="21" dur="13">
                                          <p:stCondLst>
                                            <p:cond delay="656"/>
                                          </p:stCondLst>
                                        </p:cTn>
                                        <p:tgtEl>
                                          <p:spTgt spid="4"/>
                                        </p:tgtEl>
                                      </p:cBhvr>
                                      <p:to x="100000" y="80000"/>
                                    </p:animScale>
                                    <p:animScale>
                                      <p:cBhvr>
                                        <p:cTn id="22" dur="83" decel="50000">
                                          <p:stCondLst>
                                            <p:cond delay="669"/>
                                          </p:stCondLst>
                                        </p:cTn>
                                        <p:tgtEl>
                                          <p:spTgt spid="4"/>
                                        </p:tgtEl>
                                      </p:cBhvr>
                                      <p:to x="100000" y="100000"/>
                                    </p:animScale>
                                    <p:animScale>
                                      <p:cBhvr>
                                        <p:cTn id="23" dur="13">
                                          <p:stCondLst>
                                            <p:cond delay="821"/>
                                          </p:stCondLst>
                                        </p:cTn>
                                        <p:tgtEl>
                                          <p:spTgt spid="4"/>
                                        </p:tgtEl>
                                      </p:cBhvr>
                                      <p:to x="100000" y="90000"/>
                                    </p:animScale>
                                    <p:animScale>
                                      <p:cBhvr>
                                        <p:cTn id="24" dur="83" decel="50000">
                                          <p:stCondLst>
                                            <p:cond delay="834"/>
                                          </p:stCondLst>
                                        </p:cTn>
                                        <p:tgtEl>
                                          <p:spTgt spid="4"/>
                                        </p:tgtEl>
                                      </p:cBhvr>
                                      <p:to x="100000" y="100000"/>
                                    </p:animScale>
                                    <p:animScale>
                                      <p:cBhvr>
                                        <p:cTn id="25" dur="13">
                                          <p:stCondLst>
                                            <p:cond delay="904"/>
                                          </p:stCondLst>
                                        </p:cTn>
                                        <p:tgtEl>
                                          <p:spTgt spid="4"/>
                                        </p:tgtEl>
                                      </p:cBhvr>
                                      <p:to x="100000" y="95000"/>
                                    </p:animScale>
                                    <p:animScale>
                                      <p:cBhvr>
                                        <p:cTn id="26" dur="83" decel="50000">
                                          <p:stCondLst>
                                            <p:cond delay="917"/>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5217541" y="1270000"/>
            <a:ext cx="1792605" cy="1792605"/>
          </a:xfrm>
          <a:custGeom>
            <a:avLst/>
            <a:gdLst/>
            <a:ahLst/>
            <a:cxnLst/>
            <a:rect l="l" t="t" r="r" b="b"/>
            <a:pathLst>
              <a:path w="1792604" h="1792605">
                <a:moveTo>
                  <a:pt x="892175" y="0"/>
                </a:moveTo>
                <a:lnTo>
                  <a:pt x="0" y="900049"/>
                </a:lnTo>
                <a:lnTo>
                  <a:pt x="899922" y="1792224"/>
                </a:lnTo>
                <a:lnTo>
                  <a:pt x="1792224" y="892301"/>
                </a:lnTo>
                <a:lnTo>
                  <a:pt x="892175" y="0"/>
                </a:lnTo>
                <a:close/>
              </a:path>
            </a:pathLst>
          </a:custGeom>
          <a:solidFill>
            <a:srgbClr val="00A4AC"/>
          </a:solidFill>
        </p:spPr>
        <p:txBody>
          <a:bodyPr wrap="square" lIns="0" tIns="0" rIns="0" bIns="0" rtlCol="0"/>
          <a:lstStyle/>
          <a:p>
            <a:pPr defTabSz="914377"/>
            <a:endParaRPr>
              <a:solidFill>
                <a:prstClr val="black"/>
              </a:solidFill>
            </a:endParaRPr>
          </a:p>
        </p:txBody>
      </p:sp>
      <p:sp>
        <p:nvSpPr>
          <p:cNvPr id="3" name="object 3"/>
          <p:cNvSpPr/>
          <p:nvPr/>
        </p:nvSpPr>
        <p:spPr>
          <a:xfrm>
            <a:off x="5217541" y="1270000"/>
            <a:ext cx="1792605" cy="1792605"/>
          </a:xfrm>
          <a:custGeom>
            <a:avLst/>
            <a:gdLst/>
            <a:ahLst/>
            <a:cxnLst/>
            <a:rect l="l" t="t" r="r" b="b"/>
            <a:pathLst>
              <a:path w="1792604" h="1792605">
                <a:moveTo>
                  <a:pt x="892175" y="0"/>
                </a:moveTo>
                <a:lnTo>
                  <a:pt x="1792224" y="892301"/>
                </a:lnTo>
                <a:lnTo>
                  <a:pt x="899922" y="1792224"/>
                </a:lnTo>
                <a:lnTo>
                  <a:pt x="0" y="900049"/>
                </a:lnTo>
                <a:lnTo>
                  <a:pt x="892175" y="0"/>
                </a:lnTo>
                <a:close/>
              </a:path>
            </a:pathLst>
          </a:custGeom>
          <a:ln w="25400">
            <a:solidFill>
              <a:srgbClr val="FFFFFF"/>
            </a:solidFill>
          </a:ln>
        </p:spPr>
        <p:txBody>
          <a:bodyPr wrap="square" lIns="0" tIns="0" rIns="0" bIns="0" rtlCol="0"/>
          <a:lstStyle/>
          <a:p>
            <a:pPr defTabSz="914377"/>
            <a:endParaRPr>
              <a:solidFill>
                <a:prstClr val="black"/>
              </a:solidFill>
            </a:endParaRPr>
          </a:p>
        </p:txBody>
      </p:sp>
      <p:sp>
        <p:nvSpPr>
          <p:cNvPr id="6" name="object 6"/>
          <p:cNvSpPr txBox="1">
            <a:spLocks noGrp="1"/>
          </p:cNvSpPr>
          <p:nvPr>
            <p:ph type="title"/>
          </p:nvPr>
        </p:nvSpPr>
        <p:spPr>
          <a:xfrm>
            <a:off x="5379095" y="1844824"/>
            <a:ext cx="1473139" cy="505267"/>
          </a:xfrm>
          <a:prstGeom prst="rect">
            <a:avLst/>
          </a:prstGeom>
        </p:spPr>
        <p:txBody>
          <a:bodyPr vert="horz" wrap="square" lIns="0" tIns="12700" rIns="0" bIns="0" rtlCol="0">
            <a:spAutoFit/>
          </a:bodyPr>
          <a:lstStyle/>
          <a:p>
            <a:pPr marL="12700">
              <a:spcBef>
                <a:spcPts val="100"/>
              </a:spcBef>
            </a:pPr>
            <a:r>
              <a:rPr lang="zh-CN" altLang="en-US" sz="4800" b="1" baseline="-10416" dirty="0">
                <a:solidFill>
                  <a:schemeClr val="bg1"/>
                </a:solidFill>
                <a:latin typeface="微软雅黑" panose="020B0503020204020204" pitchFamily="34" charset="-122"/>
                <a:ea typeface="微软雅黑" panose="020B0503020204020204" pitchFamily="34" charset="-122"/>
                <a:cs typeface="Times New Roman"/>
              </a:rPr>
              <a:t>任务三</a:t>
            </a:r>
            <a:endParaRPr sz="4800" b="1" baseline="-10416" dirty="0">
              <a:solidFill>
                <a:schemeClr val="bg1"/>
              </a:solidFill>
              <a:latin typeface="微软雅黑" panose="020B0503020204020204" pitchFamily="34" charset="-122"/>
              <a:ea typeface="微软雅黑" panose="020B0503020204020204" pitchFamily="34" charset="-122"/>
              <a:cs typeface="Times New Roman"/>
            </a:endParaRPr>
          </a:p>
        </p:txBody>
      </p:sp>
      <p:sp>
        <p:nvSpPr>
          <p:cNvPr id="7" name="object 7"/>
          <p:cNvSpPr/>
          <p:nvPr/>
        </p:nvSpPr>
        <p:spPr>
          <a:xfrm>
            <a:off x="1739994" y="3027681"/>
            <a:ext cx="8747699" cy="1391920"/>
          </a:xfrm>
          <a:custGeom>
            <a:avLst/>
            <a:gdLst/>
            <a:ahLst/>
            <a:cxnLst/>
            <a:rect l="l" t="t" r="r" b="b"/>
            <a:pathLst>
              <a:path w="8548370" h="1391920">
                <a:moveTo>
                  <a:pt x="0" y="1391412"/>
                </a:moveTo>
                <a:lnTo>
                  <a:pt x="8548116" y="1391412"/>
                </a:lnTo>
                <a:lnTo>
                  <a:pt x="8548116" y="0"/>
                </a:lnTo>
                <a:lnTo>
                  <a:pt x="0" y="0"/>
                </a:lnTo>
                <a:lnTo>
                  <a:pt x="0" y="1391412"/>
                </a:lnTo>
                <a:close/>
              </a:path>
            </a:pathLst>
          </a:custGeom>
          <a:solidFill>
            <a:srgbClr val="2B7592"/>
          </a:solidFill>
        </p:spPr>
        <p:txBody>
          <a:bodyPr wrap="square" lIns="0" tIns="0" rIns="0" bIns="0" rtlCol="0"/>
          <a:lstStyle/>
          <a:p>
            <a:pPr defTabSz="914377"/>
            <a:endParaRPr>
              <a:solidFill>
                <a:prstClr val="black"/>
              </a:solidFill>
            </a:endParaRPr>
          </a:p>
        </p:txBody>
      </p:sp>
      <p:sp>
        <p:nvSpPr>
          <p:cNvPr id="8" name="object 8"/>
          <p:cNvSpPr/>
          <p:nvPr/>
        </p:nvSpPr>
        <p:spPr>
          <a:xfrm>
            <a:off x="1767967" y="4419602"/>
            <a:ext cx="3266440" cy="231775"/>
          </a:xfrm>
          <a:custGeom>
            <a:avLst/>
            <a:gdLst/>
            <a:ahLst/>
            <a:cxnLst/>
            <a:rect l="l" t="t" r="r" b="b"/>
            <a:pathLst>
              <a:path w="3266440" h="231775">
                <a:moveTo>
                  <a:pt x="3265931" y="0"/>
                </a:moveTo>
                <a:lnTo>
                  <a:pt x="0" y="0"/>
                </a:lnTo>
                <a:lnTo>
                  <a:pt x="0" y="231648"/>
                </a:lnTo>
                <a:lnTo>
                  <a:pt x="2647822" y="231648"/>
                </a:lnTo>
                <a:lnTo>
                  <a:pt x="3265931" y="0"/>
                </a:lnTo>
                <a:close/>
              </a:path>
            </a:pathLst>
          </a:custGeom>
          <a:solidFill>
            <a:srgbClr val="C8C8C8"/>
          </a:solidFill>
        </p:spPr>
        <p:txBody>
          <a:bodyPr wrap="square" lIns="0" tIns="0" rIns="0" bIns="0" rtlCol="0"/>
          <a:lstStyle/>
          <a:p>
            <a:pPr defTabSz="914377"/>
            <a:endParaRPr>
              <a:solidFill>
                <a:prstClr val="black"/>
              </a:solidFill>
            </a:endParaRPr>
          </a:p>
        </p:txBody>
      </p:sp>
      <p:sp>
        <p:nvSpPr>
          <p:cNvPr id="10" name="object 10"/>
          <p:cNvSpPr txBox="1"/>
          <p:nvPr/>
        </p:nvSpPr>
        <p:spPr>
          <a:xfrm>
            <a:off x="1874706" y="3267231"/>
            <a:ext cx="9838212" cy="936795"/>
          </a:xfrm>
          <a:prstGeom prst="rect">
            <a:avLst/>
          </a:prstGeom>
        </p:spPr>
        <p:txBody>
          <a:bodyPr vert="horz" wrap="square" lIns="0" tIns="13335" rIns="0" bIns="0" rtlCol="0">
            <a:spAutoFit/>
          </a:bodyPr>
          <a:lstStyle/>
          <a:p>
            <a:pPr marL="12700" defTabSz="914377">
              <a:spcBef>
                <a:spcPts val="105"/>
              </a:spcBef>
            </a:pPr>
            <a:r>
              <a:rPr lang="zh-CN" altLang="en-US" sz="6000" dirty="0">
                <a:solidFill>
                  <a:srgbClr val="FFFFFF"/>
                </a:solidFill>
                <a:latin typeface="微软雅黑" panose="020B0503020204020204" pitchFamily="34" charset="-122"/>
                <a:ea typeface="微软雅黑" panose="020B0503020204020204" pitchFamily="34" charset="-122"/>
                <a:cs typeface="微软雅黑"/>
              </a:rPr>
              <a:t>认识电商物流与物流金融</a:t>
            </a:r>
            <a:endParaRPr sz="6000" dirty="0">
              <a:solidFill>
                <a:prstClr val="black"/>
              </a:solidFill>
              <a:latin typeface="微软雅黑" panose="020B0503020204020204" pitchFamily="34" charset="-122"/>
              <a:ea typeface="微软雅黑" panose="020B0503020204020204" pitchFamily="34" charset="-122"/>
              <a:cs typeface="微软雅黑"/>
            </a:endParaRPr>
          </a:p>
        </p:txBody>
      </p:sp>
      <p:sp>
        <p:nvSpPr>
          <p:cNvPr id="11" name="object 11"/>
          <p:cNvSpPr/>
          <p:nvPr/>
        </p:nvSpPr>
        <p:spPr>
          <a:xfrm>
            <a:off x="10131624" y="4101075"/>
            <a:ext cx="1103265" cy="1246632"/>
          </a:xfrm>
          <a:prstGeom prst="rect">
            <a:avLst/>
          </a:prstGeom>
          <a:blipFill>
            <a:blip r:embed="rId2" cstate="print"/>
            <a:stretch>
              <a:fillRect/>
            </a:stretch>
          </a:blipFill>
        </p:spPr>
        <p:txBody>
          <a:bodyPr wrap="square" lIns="0" tIns="0" rIns="0" bIns="0" rtlCol="0"/>
          <a:lstStyle/>
          <a:p>
            <a:pPr defTabSz="914377"/>
            <a:endParaRPr>
              <a:solidFill>
                <a:prstClr val="black"/>
              </a:solidFill>
            </a:endParaRPr>
          </a:p>
        </p:txBody>
      </p:sp>
    </p:spTree>
    <p:extLst>
      <p:ext uri="{BB962C8B-B14F-4D97-AF65-F5344CB8AC3E}">
        <p14:creationId xmlns:p14="http://schemas.microsoft.com/office/powerpoint/2010/main" val="39352723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55578" y="84375"/>
            <a:ext cx="10290175" cy="991951"/>
            <a:chOff x="152400" y="168321"/>
            <a:chExt cx="10290175" cy="707037"/>
          </a:xfrm>
        </p:grpSpPr>
        <p:sp>
          <p:nvSpPr>
            <p:cNvPr id="5126" name="文本框 57"/>
            <p:cNvSpPr txBox="1">
              <a:spLocks noChangeArrowheads="1"/>
            </p:cNvSpPr>
            <p:nvPr/>
          </p:nvSpPr>
          <p:spPr bwMode="auto">
            <a:xfrm>
              <a:off x="371915" y="168321"/>
              <a:ext cx="8416714" cy="475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sz="3733" b="1" dirty="0">
                  <a:solidFill>
                    <a:srgbClr val="0474B6"/>
                  </a:solidFill>
                  <a:latin typeface="华文楷体" panose="02010600040101010101" pitchFamily="2" charset="-122"/>
                  <a:ea typeface="华文楷体" panose="02010600040101010101" pitchFamily="2" charset="-122"/>
                </a:rPr>
                <a:t>学习目标</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55575" y="1124270"/>
            <a:ext cx="11564939" cy="5291137"/>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91428" tIns="45713" rIns="91428" bIns="45713" anchor="ctr"/>
          <a:lstStyle/>
          <a:p>
            <a:pPr>
              <a:defRPr/>
            </a:pPr>
            <a:endParaRPr lang="zh-CN" altLang="en-US" sz="2400" b="1" dirty="0">
              <a:solidFill>
                <a:prstClr val="black">
                  <a:hueOff val="0"/>
                  <a:satOff val="0"/>
                  <a:lumOff val="0"/>
                  <a:alphaOff val="0"/>
                </a:prstClr>
              </a:solidFill>
              <a:latin typeface="微软雅黑" panose="020B0503020204020204" pitchFamily="34" charset="-122"/>
              <a:ea typeface="微软雅黑" panose="020B0503020204020204" pitchFamily="34" charset="-122"/>
              <a:cs typeface="黑体" panose="02010609060101010101" charset="-122"/>
            </a:endParaRPr>
          </a:p>
        </p:txBody>
      </p:sp>
      <p:sp>
        <p:nvSpPr>
          <p:cNvPr id="3" name="object 4"/>
          <p:cNvSpPr/>
          <p:nvPr/>
        </p:nvSpPr>
        <p:spPr>
          <a:xfrm>
            <a:off x="438532" y="1508929"/>
            <a:ext cx="623993" cy="577427"/>
          </a:xfrm>
          <a:custGeom>
            <a:avLst/>
            <a:gdLst/>
            <a:ahLst/>
            <a:cxnLst/>
            <a:rect l="l" t="t" r="r" b="b"/>
            <a:pathLst>
              <a:path w="467994" h="433069">
                <a:moveTo>
                  <a:pt x="289559" y="164591"/>
                </a:moveTo>
                <a:lnTo>
                  <a:pt x="179831" y="164591"/>
                </a:lnTo>
                <a:lnTo>
                  <a:pt x="234696" y="0"/>
                </a:lnTo>
                <a:lnTo>
                  <a:pt x="289559" y="164591"/>
                </a:lnTo>
                <a:close/>
              </a:path>
              <a:path w="467994" h="433069">
                <a:moveTo>
                  <a:pt x="89915" y="432815"/>
                </a:moveTo>
                <a:lnTo>
                  <a:pt x="144779" y="266700"/>
                </a:lnTo>
                <a:lnTo>
                  <a:pt x="0" y="164591"/>
                </a:lnTo>
                <a:lnTo>
                  <a:pt x="467867" y="164591"/>
                </a:lnTo>
                <a:lnTo>
                  <a:pt x="324611" y="266700"/>
                </a:lnTo>
                <a:lnTo>
                  <a:pt x="345752" y="330707"/>
                </a:lnTo>
                <a:lnTo>
                  <a:pt x="234696" y="330707"/>
                </a:lnTo>
                <a:lnTo>
                  <a:pt x="89915" y="432815"/>
                </a:lnTo>
                <a:close/>
              </a:path>
              <a:path w="467994" h="433069">
                <a:moveTo>
                  <a:pt x="379475" y="432815"/>
                </a:moveTo>
                <a:lnTo>
                  <a:pt x="234696" y="330707"/>
                </a:lnTo>
                <a:lnTo>
                  <a:pt x="345752" y="330707"/>
                </a:lnTo>
                <a:lnTo>
                  <a:pt x="379475" y="432815"/>
                </a:lnTo>
                <a:close/>
              </a:path>
            </a:pathLst>
          </a:custGeom>
          <a:solidFill>
            <a:srgbClr val="0096DC"/>
          </a:solidFill>
        </p:spPr>
        <p:txBody>
          <a:bodyPr wrap="square" lIns="0" tIns="0" rIns="0" bIns="0" rtlCol="0"/>
          <a:lstStyle/>
          <a:p>
            <a:endParaRPr sz="2400" b="1">
              <a:solidFill>
                <a:prstClr val="black"/>
              </a:solidFill>
              <a:latin typeface="微软雅黑" panose="020B0503020204020204" pitchFamily="34" charset="-122"/>
              <a:ea typeface="微软雅黑" panose="020B0503020204020204" pitchFamily="34" charset="-122"/>
            </a:endParaRPr>
          </a:p>
        </p:txBody>
      </p:sp>
      <p:sp>
        <p:nvSpPr>
          <p:cNvPr id="6" name="object 6"/>
          <p:cNvSpPr/>
          <p:nvPr/>
        </p:nvSpPr>
        <p:spPr>
          <a:xfrm>
            <a:off x="480931" y="3338488"/>
            <a:ext cx="623993" cy="575733"/>
          </a:xfrm>
          <a:custGeom>
            <a:avLst/>
            <a:gdLst/>
            <a:ahLst/>
            <a:cxnLst/>
            <a:rect l="l" t="t" r="r" b="b"/>
            <a:pathLst>
              <a:path w="467994" h="431800">
                <a:moveTo>
                  <a:pt x="288036" y="164592"/>
                </a:moveTo>
                <a:lnTo>
                  <a:pt x="178307" y="164592"/>
                </a:lnTo>
                <a:lnTo>
                  <a:pt x="233171" y="0"/>
                </a:lnTo>
                <a:lnTo>
                  <a:pt x="288036" y="164592"/>
                </a:lnTo>
                <a:close/>
              </a:path>
              <a:path w="467994" h="431800">
                <a:moveTo>
                  <a:pt x="88392" y="431292"/>
                </a:moveTo>
                <a:lnTo>
                  <a:pt x="144780" y="266700"/>
                </a:lnTo>
                <a:lnTo>
                  <a:pt x="0" y="164592"/>
                </a:lnTo>
                <a:lnTo>
                  <a:pt x="467868" y="164592"/>
                </a:lnTo>
                <a:lnTo>
                  <a:pt x="323088" y="266700"/>
                </a:lnTo>
                <a:lnTo>
                  <a:pt x="343915" y="329184"/>
                </a:lnTo>
                <a:lnTo>
                  <a:pt x="233171" y="329184"/>
                </a:lnTo>
                <a:lnTo>
                  <a:pt x="88392" y="431292"/>
                </a:lnTo>
                <a:close/>
              </a:path>
              <a:path w="467994" h="431800">
                <a:moveTo>
                  <a:pt x="377951" y="431292"/>
                </a:moveTo>
                <a:lnTo>
                  <a:pt x="233171" y="329184"/>
                </a:lnTo>
                <a:lnTo>
                  <a:pt x="343915" y="329184"/>
                </a:lnTo>
                <a:lnTo>
                  <a:pt x="377951" y="431292"/>
                </a:lnTo>
                <a:close/>
              </a:path>
            </a:pathLst>
          </a:custGeom>
          <a:solidFill>
            <a:srgbClr val="0096DC"/>
          </a:solidFill>
        </p:spPr>
        <p:txBody>
          <a:bodyPr wrap="square" lIns="0" tIns="0" rIns="0" bIns="0" rtlCol="0"/>
          <a:lstStyle/>
          <a:p>
            <a:endParaRPr sz="2400" b="1">
              <a:solidFill>
                <a:prstClr val="black"/>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438362" y="1220047"/>
            <a:ext cx="8034867" cy="3354765"/>
          </a:xfrm>
          <a:prstGeom prst="rect">
            <a:avLst/>
          </a:prstGeom>
          <a:noFill/>
        </p:spPr>
        <p:txBody>
          <a:bodyPr wrap="square" rtlCol="0" anchor="t">
            <a:spAutoFit/>
          </a:bodyPr>
          <a:lstStyle/>
          <a:p>
            <a:pPr marL="1085400">
              <a:spcBef>
                <a:spcPts val="40"/>
              </a:spcBef>
            </a:pPr>
            <a:r>
              <a:rPr lang="zh-CN" altLang="en-US" sz="3200" b="1" dirty="0">
                <a:solidFill>
                  <a:prstClr val="black"/>
                </a:solidFill>
                <a:latin typeface="微软雅黑" panose="020B0503020204020204" pitchFamily="34" charset="-122"/>
                <a:ea typeface="微软雅黑" panose="020B0503020204020204" pitchFamily="34" charset="-122"/>
                <a:sym typeface="+mn-ea"/>
              </a:rPr>
              <a:t>知识目标：</a:t>
            </a:r>
            <a:endParaRPr lang="zh-CN" altLang="en-US" sz="3200" b="1" dirty="0">
              <a:solidFill>
                <a:prstClr val="black"/>
              </a:solidFill>
              <a:latin typeface="微软雅黑" panose="020B0503020204020204" pitchFamily="34" charset="-122"/>
              <a:ea typeface="微软雅黑" panose="020B0503020204020204" pitchFamily="34" charset="-122"/>
            </a:endParaRPr>
          </a:p>
          <a:p>
            <a:pPr marL="1085400">
              <a:lnSpc>
                <a:spcPts val="3600"/>
              </a:lnSpc>
            </a:pPr>
            <a:r>
              <a:rPr lang="zh-CN" altLang="en-US" sz="2400" b="1" dirty="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sz="2400" b="1" dirty="0">
                <a:solidFill>
                  <a:prstClr val="black"/>
                </a:solidFill>
                <a:latin typeface="微软雅黑" panose="020B0503020204020204" pitchFamily="34" charset="-122"/>
                <a:ea typeface="微软雅黑" panose="020B0503020204020204" pitchFamily="34" charset="-122"/>
                <a:cs typeface="Times New Roman" panose="02020603050405020304"/>
              </a:rPr>
              <a:t>1</a:t>
            </a:r>
            <a:r>
              <a:rPr lang="zh-CN" altLang="en-US" sz="2400" b="1" dirty="0">
                <a:solidFill>
                  <a:prstClr val="black"/>
                </a:solidFill>
                <a:latin typeface="微软雅黑" panose="020B0503020204020204" pitchFamily="34" charset="-122"/>
                <a:ea typeface="微软雅黑" panose="020B0503020204020204" pitchFamily="34" charset="-122"/>
                <a:cs typeface="Times New Roman" panose="02020603050405020304"/>
              </a:rPr>
              <a:t>）了解电子商务与物流的关系</a:t>
            </a:r>
          </a:p>
          <a:p>
            <a:pPr marL="1085400">
              <a:lnSpc>
                <a:spcPts val="3600"/>
              </a:lnSpc>
            </a:pPr>
            <a:r>
              <a:rPr lang="zh-CN" altLang="en-US" sz="2400" b="1" dirty="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sz="2400" b="1" dirty="0">
                <a:solidFill>
                  <a:prstClr val="black"/>
                </a:solidFill>
                <a:latin typeface="微软雅黑" panose="020B0503020204020204" pitchFamily="34" charset="-122"/>
                <a:ea typeface="微软雅黑" panose="020B0503020204020204" pitchFamily="34" charset="-122"/>
                <a:cs typeface="Times New Roman" panose="02020603050405020304"/>
              </a:rPr>
              <a:t>2</a:t>
            </a:r>
            <a:r>
              <a:rPr lang="zh-CN" altLang="en-US" sz="2400" b="1" dirty="0">
                <a:solidFill>
                  <a:prstClr val="black"/>
                </a:solidFill>
                <a:latin typeface="微软雅黑" panose="020B0503020204020204" pitchFamily="34" charset="-122"/>
                <a:ea typeface="微软雅黑" panose="020B0503020204020204" pitchFamily="34" charset="-122"/>
                <a:cs typeface="Times New Roman" panose="02020603050405020304"/>
              </a:rPr>
              <a:t>）了解电子商务环境下物流的</a:t>
            </a:r>
            <a:r>
              <a:rPr lang="zh-CN" altLang="en-US" sz="2400"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特点</a:t>
            </a:r>
            <a:endParaRPr lang="en-US" altLang="zh-CN" sz="2400" b="1" dirty="0">
              <a:solidFill>
                <a:prstClr val="black"/>
              </a:solidFill>
              <a:latin typeface="微软雅黑" panose="020B0503020204020204" pitchFamily="34" charset="-122"/>
              <a:ea typeface="微软雅黑" panose="020B0503020204020204" pitchFamily="34" charset="-122"/>
              <a:cs typeface="Times New Roman" panose="02020603050405020304"/>
            </a:endParaRPr>
          </a:p>
          <a:p>
            <a:pPr marL="1085400">
              <a:lnSpc>
                <a:spcPts val="3600"/>
              </a:lnSpc>
            </a:pPr>
            <a:r>
              <a:rPr lang="zh-CN" altLang="en-US" sz="2400" b="1" dirty="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sz="2400" b="1" dirty="0">
                <a:solidFill>
                  <a:prstClr val="black"/>
                </a:solidFill>
                <a:latin typeface="微软雅黑" panose="020B0503020204020204" pitchFamily="34" charset="-122"/>
                <a:ea typeface="微软雅黑" panose="020B0503020204020204" pitchFamily="34" charset="-122"/>
                <a:cs typeface="Times New Roman" panose="02020603050405020304"/>
              </a:rPr>
              <a:t>3</a:t>
            </a:r>
            <a:r>
              <a:rPr lang="zh-CN" altLang="en-US" sz="2400" b="1" dirty="0">
                <a:solidFill>
                  <a:prstClr val="black"/>
                </a:solidFill>
                <a:latin typeface="微软雅黑" panose="020B0503020204020204" pitchFamily="34" charset="-122"/>
                <a:ea typeface="微软雅黑" panose="020B0503020204020204" pitchFamily="34" charset="-122"/>
                <a:cs typeface="Times New Roman" panose="02020603050405020304"/>
              </a:rPr>
              <a:t>）理解电子商务物流的四大商业</a:t>
            </a:r>
            <a:r>
              <a:rPr lang="zh-CN" altLang="en-US" sz="2400"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模式</a:t>
            </a:r>
            <a:endParaRPr lang="zh-CN" altLang="en-US" sz="2400" b="1" dirty="0">
              <a:solidFill>
                <a:prstClr val="black"/>
              </a:solidFill>
              <a:latin typeface="微软雅黑" panose="020B0503020204020204" pitchFamily="34" charset="-122"/>
              <a:ea typeface="微软雅黑" panose="020B0503020204020204" pitchFamily="34" charset="-122"/>
              <a:cs typeface="Times New Roman" panose="02020603050405020304"/>
            </a:endParaRPr>
          </a:p>
          <a:p>
            <a:pPr marL="1085400">
              <a:lnSpc>
                <a:spcPts val="3600"/>
              </a:lnSpc>
            </a:pPr>
            <a:r>
              <a:rPr lang="zh-CN" altLang="en-US" sz="2400" b="1" dirty="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sz="2400" b="1" dirty="0">
                <a:solidFill>
                  <a:prstClr val="black"/>
                </a:solidFill>
                <a:latin typeface="微软雅黑" panose="020B0503020204020204" pitchFamily="34" charset="-122"/>
                <a:ea typeface="微软雅黑" panose="020B0503020204020204" pitchFamily="34" charset="-122"/>
                <a:cs typeface="Times New Roman" panose="02020603050405020304"/>
              </a:rPr>
              <a:t>4</a:t>
            </a:r>
            <a:r>
              <a:rPr lang="zh-CN" altLang="en-US" sz="2400"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）理解物流金融的内涵与实施方式</a:t>
            </a:r>
            <a:endParaRPr lang="zh-CN" altLang="en-US" sz="2400" b="1" dirty="0">
              <a:solidFill>
                <a:prstClr val="black"/>
              </a:solidFill>
              <a:latin typeface="微软雅黑" panose="020B0503020204020204" pitchFamily="34" charset="-122"/>
              <a:ea typeface="微软雅黑" panose="020B0503020204020204" pitchFamily="34" charset="-122"/>
              <a:cs typeface="Times New Roman" panose="02020603050405020304"/>
            </a:endParaRPr>
          </a:p>
          <a:p>
            <a:pPr marL="1085400">
              <a:lnSpc>
                <a:spcPts val="3600"/>
              </a:lnSpc>
            </a:pPr>
            <a:endParaRPr lang="en-US" altLang="zh-CN" sz="2400" b="1" dirty="0">
              <a:solidFill>
                <a:prstClr val="black"/>
              </a:solidFill>
              <a:latin typeface="微软雅黑" panose="020B0503020204020204" pitchFamily="34" charset="-122"/>
              <a:ea typeface="微软雅黑" panose="020B0503020204020204" pitchFamily="34" charset="-122"/>
              <a:cs typeface="Times New Roman" panose="02020603050405020304"/>
            </a:endParaRPr>
          </a:p>
          <a:p>
            <a:pPr marL="1085400">
              <a:lnSpc>
                <a:spcPts val="3600"/>
              </a:lnSpc>
            </a:pPr>
            <a:endParaRPr lang="zh-CN" altLang="en-US" sz="2400" b="1" dirty="0">
              <a:solidFill>
                <a:prstClr val="black"/>
              </a:solidFill>
              <a:latin typeface="微软雅黑" panose="020B0503020204020204" pitchFamily="34" charset="-122"/>
              <a:ea typeface="微软雅黑" panose="020B0503020204020204" pitchFamily="34" charset="-122"/>
              <a:cs typeface="Times New Roman" panose="02020603050405020304"/>
            </a:endParaRPr>
          </a:p>
        </p:txBody>
      </p:sp>
      <p:sp>
        <p:nvSpPr>
          <p:cNvPr id="100" name="文本框 99"/>
          <p:cNvSpPr txBox="1"/>
          <p:nvPr/>
        </p:nvSpPr>
        <p:spPr>
          <a:xfrm>
            <a:off x="1539125" y="3622680"/>
            <a:ext cx="7078837" cy="1220847"/>
          </a:xfrm>
          <a:prstGeom prst="rect">
            <a:avLst/>
          </a:prstGeom>
          <a:noFill/>
          <a:ln w="9525">
            <a:noFill/>
          </a:ln>
        </p:spPr>
        <p:txBody>
          <a:bodyPr wrap="square">
            <a:spAutoFit/>
          </a:bodyPr>
          <a:lstStyle/>
          <a:p>
            <a:pPr>
              <a:lnSpc>
                <a:spcPts val="4800"/>
              </a:lnSpc>
            </a:pPr>
            <a:r>
              <a:rPr lang="zh-CN" altLang="en-US" sz="3200" b="1" dirty="0">
                <a:solidFill>
                  <a:prstClr val="black"/>
                </a:solidFill>
                <a:latin typeface="微软雅黑" panose="020B0503020204020204" pitchFamily="34" charset="-122"/>
                <a:ea typeface="微软雅黑" panose="020B0503020204020204" pitchFamily="34" charset="-122"/>
              </a:rPr>
              <a:t>能力目标：</a:t>
            </a:r>
          </a:p>
          <a:p>
            <a:pPr>
              <a:lnSpc>
                <a:spcPts val="4000"/>
              </a:lnSpc>
            </a:pPr>
            <a:r>
              <a:rPr lang="zh-CN" altLang="en-US" sz="2400" b="1" dirty="0">
                <a:solidFill>
                  <a:prstClr val="black"/>
                </a:solidFill>
                <a:latin typeface="微软雅黑" panose="020B0503020204020204" pitchFamily="34" charset="-122"/>
                <a:ea typeface="微软雅黑" panose="020B0503020204020204" pitchFamily="34" charset="-122"/>
                <a:cs typeface="Times New Roman" panose="02020603050405020304"/>
              </a:rPr>
              <a:t>能够掌握电子商务物流的四大商业</a:t>
            </a:r>
            <a:r>
              <a:rPr lang="zh-CN" altLang="en-US" sz="2400"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模式的特征</a:t>
            </a:r>
            <a:endParaRPr lang="zh-CN" altLang="en-US" sz="2400" b="1" dirty="0">
              <a:solidFill>
                <a:prstClr val="black"/>
              </a:solidFill>
              <a:latin typeface="微软雅黑" panose="020B0503020204020204" pitchFamily="34" charset="-122"/>
              <a:ea typeface="微软雅黑" panose="020B0503020204020204" pitchFamily="34" charset="-122"/>
              <a:cs typeface="Times New Roman" panose="02020603050405020304"/>
            </a:endParaRPr>
          </a:p>
        </p:txBody>
      </p:sp>
      <p:sp>
        <p:nvSpPr>
          <p:cNvPr id="13" name="object 6"/>
          <p:cNvSpPr/>
          <p:nvPr/>
        </p:nvSpPr>
        <p:spPr>
          <a:xfrm>
            <a:off x="418761" y="4703932"/>
            <a:ext cx="623993" cy="575733"/>
          </a:xfrm>
          <a:custGeom>
            <a:avLst/>
            <a:gdLst/>
            <a:ahLst/>
            <a:cxnLst/>
            <a:rect l="l" t="t" r="r" b="b"/>
            <a:pathLst>
              <a:path w="467994" h="431800">
                <a:moveTo>
                  <a:pt x="288036" y="164592"/>
                </a:moveTo>
                <a:lnTo>
                  <a:pt x="178307" y="164592"/>
                </a:lnTo>
                <a:lnTo>
                  <a:pt x="233171" y="0"/>
                </a:lnTo>
                <a:lnTo>
                  <a:pt x="288036" y="164592"/>
                </a:lnTo>
                <a:close/>
              </a:path>
              <a:path w="467994" h="431800">
                <a:moveTo>
                  <a:pt x="88392" y="431292"/>
                </a:moveTo>
                <a:lnTo>
                  <a:pt x="144780" y="266700"/>
                </a:lnTo>
                <a:lnTo>
                  <a:pt x="0" y="164592"/>
                </a:lnTo>
                <a:lnTo>
                  <a:pt x="467868" y="164592"/>
                </a:lnTo>
                <a:lnTo>
                  <a:pt x="323088" y="266700"/>
                </a:lnTo>
                <a:lnTo>
                  <a:pt x="343915" y="329184"/>
                </a:lnTo>
                <a:lnTo>
                  <a:pt x="233171" y="329184"/>
                </a:lnTo>
                <a:lnTo>
                  <a:pt x="88392" y="431292"/>
                </a:lnTo>
                <a:close/>
              </a:path>
              <a:path w="467994" h="431800">
                <a:moveTo>
                  <a:pt x="377951" y="431292"/>
                </a:moveTo>
                <a:lnTo>
                  <a:pt x="233171" y="329184"/>
                </a:lnTo>
                <a:lnTo>
                  <a:pt x="343915" y="329184"/>
                </a:lnTo>
                <a:lnTo>
                  <a:pt x="377951" y="431292"/>
                </a:lnTo>
                <a:close/>
              </a:path>
            </a:pathLst>
          </a:custGeom>
          <a:solidFill>
            <a:srgbClr val="0096DC"/>
          </a:solidFill>
        </p:spPr>
        <p:txBody>
          <a:bodyPr wrap="square" lIns="0" tIns="0" rIns="0" bIns="0" rtlCol="0"/>
          <a:lstStyle/>
          <a:p>
            <a:endParaRPr sz="2400" b="1">
              <a:solidFill>
                <a:prstClr val="black"/>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402617" y="4731497"/>
            <a:ext cx="9408045" cy="1169551"/>
          </a:xfrm>
          <a:prstGeom prst="rect">
            <a:avLst/>
          </a:prstGeom>
          <a:noFill/>
        </p:spPr>
        <p:txBody>
          <a:bodyPr wrap="square" rtlCol="0" anchor="t">
            <a:spAutoFit/>
          </a:bodyPr>
          <a:lstStyle/>
          <a:p>
            <a:pPr marL="1085400">
              <a:lnSpc>
                <a:spcPts val="4800"/>
              </a:lnSpc>
              <a:spcBef>
                <a:spcPts val="40"/>
              </a:spcBef>
            </a:pPr>
            <a:r>
              <a:rPr lang="zh-CN" altLang="en-US" sz="32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素质目标：</a:t>
            </a:r>
          </a:p>
          <a:p>
            <a:pPr>
              <a:lnSpc>
                <a:spcPts val="3600"/>
              </a:lnSpc>
              <a:spcBef>
                <a:spcPts val="40"/>
              </a:spcBef>
            </a:pPr>
            <a:r>
              <a:rPr lang="zh-CN" altLang="en-US" sz="24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树立风险防范的</a:t>
            </a:r>
            <a:r>
              <a:rPr lang="zh-CN" altLang="en-US" sz="24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意识</a:t>
            </a:r>
          </a:p>
        </p:txBody>
      </p:sp>
      <p:sp>
        <p:nvSpPr>
          <p:cNvPr id="16" name="文本框 15"/>
          <p:cNvSpPr txBox="1"/>
          <p:nvPr/>
        </p:nvSpPr>
        <p:spPr>
          <a:xfrm>
            <a:off x="8575183" y="1923324"/>
            <a:ext cx="3108960" cy="3375796"/>
          </a:xfrm>
          <a:prstGeom prst="rect">
            <a:avLst/>
          </a:prstGeom>
          <a:noFill/>
        </p:spPr>
        <p:txBody>
          <a:bodyPr wrap="square" rtlCol="0">
            <a:spAutoFit/>
          </a:bodyPr>
          <a:lstStyle/>
          <a:p>
            <a:r>
              <a:rPr lang="zh-CN" altLang="en-US" sz="2667" b="1" dirty="0">
                <a:solidFill>
                  <a:prstClr val="black"/>
                </a:solidFill>
                <a:latin typeface="微软雅黑" panose="020B0503020204020204" pitchFamily="34" charset="-122"/>
                <a:ea typeface="微软雅黑" panose="020B0503020204020204" pitchFamily="34" charset="-122"/>
              </a:rPr>
              <a:t>重点</a:t>
            </a:r>
          </a:p>
          <a:p>
            <a:endParaRPr lang="zh-CN" altLang="en-US" sz="2667" b="1" dirty="0">
              <a:solidFill>
                <a:srgbClr val="FF0000"/>
              </a:solidFill>
              <a:latin typeface="微软雅黑" panose="020B0503020204020204" pitchFamily="34" charset="-122"/>
              <a:ea typeface="微软雅黑" panose="020B0503020204020204" pitchFamily="34" charset="-122"/>
            </a:endParaRPr>
          </a:p>
          <a:p>
            <a:r>
              <a:rPr lang="zh-CN" altLang="en-US" sz="2667" b="1" dirty="0">
                <a:latin typeface="微软雅黑" panose="020B0503020204020204" pitchFamily="34" charset="-122"/>
                <a:ea typeface="微软雅黑" panose="020B0503020204020204" pitchFamily="34" charset="-122"/>
              </a:rPr>
              <a:t>电子商务物流的四大商业模式</a:t>
            </a:r>
          </a:p>
          <a:p>
            <a:r>
              <a:rPr lang="zh-CN" altLang="en-US" sz="2667" b="1" dirty="0">
                <a:latin typeface="微软雅黑" panose="020B0503020204020204" pitchFamily="34" charset="-122"/>
                <a:ea typeface="微软雅黑" panose="020B0503020204020204" pitchFamily="34" charset="-122"/>
              </a:rPr>
              <a:t>难点</a:t>
            </a:r>
          </a:p>
          <a:p>
            <a:endParaRPr lang="zh-CN" altLang="en-US" sz="2667" b="1" dirty="0">
              <a:latin typeface="微软雅黑" panose="020B0503020204020204" pitchFamily="34" charset="-122"/>
              <a:ea typeface="微软雅黑" panose="020B0503020204020204" pitchFamily="34" charset="-122"/>
            </a:endParaRPr>
          </a:p>
          <a:p>
            <a:r>
              <a:rPr lang="zh-CN" altLang="en-US" sz="2667" b="1" dirty="0">
                <a:latin typeface="微软雅黑" panose="020B0503020204020204" pitchFamily="34" charset="-122"/>
                <a:ea typeface="微软雅黑" panose="020B0503020204020204" pitchFamily="34" charset="-122"/>
                <a:sym typeface="+mn-ea"/>
              </a:rPr>
              <a:t>物流金融</a:t>
            </a:r>
            <a:r>
              <a:rPr lang="zh-CN" altLang="en-US" sz="2667" b="1" dirty="0" smtClean="0">
                <a:latin typeface="微软雅黑" panose="020B0503020204020204" pitchFamily="34" charset="-122"/>
                <a:ea typeface="微软雅黑" panose="020B0503020204020204" pitchFamily="34" charset="-122"/>
                <a:sym typeface="+mn-ea"/>
              </a:rPr>
              <a:t>的实施</a:t>
            </a:r>
            <a:r>
              <a:rPr lang="zh-CN" altLang="en-US" sz="2667" b="1" dirty="0">
                <a:latin typeface="微软雅黑" panose="020B0503020204020204" pitchFamily="34" charset="-122"/>
                <a:ea typeface="微软雅黑" panose="020B0503020204020204" pitchFamily="34" charset="-122"/>
                <a:sym typeface="+mn-ea"/>
              </a:rPr>
              <a:t>方式</a:t>
            </a:r>
          </a:p>
        </p:txBody>
      </p:sp>
    </p:spTree>
    <p:extLst>
      <p:ext uri="{BB962C8B-B14F-4D97-AF65-F5344CB8AC3E}">
        <p14:creationId xmlns:p14="http://schemas.microsoft.com/office/powerpoint/2010/main" val="17666560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38534" y="1340768"/>
            <a:ext cx="2592290" cy="543906"/>
            <a:chOff x="338534" y="1304515"/>
            <a:chExt cx="2808313" cy="468300"/>
          </a:xfrm>
        </p:grpSpPr>
        <p:sp>
          <p:nvSpPr>
            <p:cNvPr id="10" name="燕尾形 9"/>
            <p:cNvSpPr/>
            <p:nvPr/>
          </p:nvSpPr>
          <p:spPr>
            <a:xfrm rot="10800000" flipH="1">
              <a:off x="338534" y="1304515"/>
              <a:ext cx="2808313" cy="468300"/>
            </a:xfrm>
            <a:prstGeom prst="chevron">
              <a:avLst>
                <a:gd name="adj" fmla="val 37294"/>
              </a:avLst>
            </a:prstGeom>
            <a:solidFill>
              <a:srgbClr val="00FFFF"/>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000" dirty="0">
                <a:latin typeface="方正粗倩简体" pitchFamily="65" charset="-122"/>
                <a:ea typeface="方正粗倩简体" pitchFamily="65" charset="-122"/>
              </a:endParaRPr>
            </a:p>
          </p:txBody>
        </p:sp>
        <p:sp>
          <p:nvSpPr>
            <p:cNvPr id="11" name="TextBox 1"/>
            <p:cNvSpPr txBox="1"/>
            <p:nvPr/>
          </p:nvSpPr>
          <p:spPr>
            <a:xfrm>
              <a:off x="370512" y="1340769"/>
              <a:ext cx="2700738" cy="344492"/>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（一）电子商务概念</a:t>
              </a:r>
            </a:p>
          </p:txBody>
        </p:sp>
      </p:grpSp>
      <p:sp>
        <p:nvSpPr>
          <p:cNvPr id="13" name="TextBox 8"/>
          <p:cNvSpPr txBox="1"/>
          <p:nvPr/>
        </p:nvSpPr>
        <p:spPr>
          <a:xfrm>
            <a:off x="482551" y="188640"/>
            <a:ext cx="6698633" cy="461665"/>
          </a:xfrm>
          <a:prstGeom prst="rect">
            <a:avLst/>
          </a:prstGeom>
          <a:noFill/>
        </p:spPr>
        <p:txBody>
          <a:bodyPr wrap="square" rtlCol="0">
            <a:spAutoFit/>
          </a:bodyPr>
          <a:lstStyle/>
          <a:p>
            <a:r>
              <a:rPr lang="zh-CN" altLang="en-US" sz="2400" b="1" dirty="0">
                <a:solidFill>
                  <a:schemeClr val="tx1">
                    <a:lumMod val="75000"/>
                    <a:lumOff val="25000"/>
                  </a:schemeClr>
                </a:solidFill>
                <a:latin typeface="微软雅黑" panose="020B0503020204020204" charset="-122"/>
                <a:ea typeface="微软雅黑" panose="020B0503020204020204" charset="-122"/>
              </a:rPr>
              <a:t>一、电子商务概述</a:t>
            </a:r>
            <a:endParaRPr lang="zh-CN" altLang="en-US" sz="2000" b="1" dirty="0">
              <a:solidFill>
                <a:schemeClr val="tx1">
                  <a:lumMod val="75000"/>
                  <a:lumOff val="25000"/>
                </a:schemeClr>
              </a:solidFill>
              <a:latin typeface="微软雅黑" panose="020B0503020204020204" charset="-122"/>
              <a:ea typeface="微软雅黑" panose="020B0503020204020204" charset="-122"/>
            </a:endParaRPr>
          </a:p>
        </p:txBody>
      </p:sp>
      <p:sp>
        <p:nvSpPr>
          <p:cNvPr id="6" name="内容占位符 2"/>
          <p:cNvSpPr txBox="1"/>
          <p:nvPr/>
        </p:nvSpPr>
        <p:spPr>
          <a:xfrm>
            <a:off x="1419175" y="2204864"/>
            <a:ext cx="9360000" cy="324036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47675">
              <a:lnSpc>
                <a:spcPct val="150000"/>
              </a:lnSpc>
              <a:buClr>
                <a:srgbClr val="0070C0"/>
              </a:buClr>
              <a:buNone/>
            </a:pPr>
            <a:r>
              <a:rPr lang="zh-CN" altLang="en-US" sz="2000" dirty="0">
                <a:latin typeface="微软雅黑" panose="020B0503020204020204" pitchFamily="34" charset="-122"/>
                <a:ea typeface="微软雅黑" panose="020B0503020204020204" pitchFamily="34" charset="-122"/>
              </a:rPr>
              <a:t>电子商务源于英文“</a:t>
            </a:r>
            <a:r>
              <a:rPr lang="en-US" altLang="zh-CN" sz="2000" dirty="0">
                <a:latin typeface="微软雅黑" panose="020B0503020204020204" pitchFamily="34" charset="-122"/>
                <a:ea typeface="微软雅黑" panose="020B0503020204020204" pitchFamily="34" charset="-122"/>
              </a:rPr>
              <a:t>Electronic Commerce”</a:t>
            </a:r>
            <a:r>
              <a:rPr lang="zh-CN" altLang="en-US" sz="2000" dirty="0">
                <a:latin typeface="微软雅黑" panose="020B0503020204020204" pitchFamily="34" charset="-122"/>
                <a:ea typeface="微软雅黑" panose="020B0503020204020204" pitchFamily="34" charset="-122"/>
              </a:rPr>
              <a:t>，简写为</a:t>
            </a:r>
            <a:r>
              <a:rPr lang="en-US" altLang="zh-CN" sz="2000" dirty="0">
                <a:latin typeface="微软雅黑" panose="020B0503020204020204" pitchFamily="34" charset="-122"/>
                <a:ea typeface="微软雅黑" panose="020B0503020204020204" pitchFamily="34" charset="-122"/>
              </a:rPr>
              <a:t>EC</a:t>
            </a:r>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1997</a:t>
            </a:r>
            <a:r>
              <a:rPr lang="zh-CN" altLang="en-US" sz="2000" dirty="0">
                <a:latin typeface="微软雅黑" panose="020B0503020204020204" pitchFamily="34" charset="-122"/>
                <a:ea typeface="微软雅黑" panose="020B0503020204020204" pitchFamily="34" charset="-122"/>
              </a:rPr>
              <a:t>年</a:t>
            </a:r>
            <a:r>
              <a:rPr lang="en-US" altLang="zh-CN" sz="2000" dirty="0">
                <a:latin typeface="微软雅黑" panose="020B0503020204020204" pitchFamily="34" charset="-122"/>
                <a:ea typeface="微软雅黑" panose="020B0503020204020204" pitchFamily="34" charset="-122"/>
              </a:rPr>
              <a:t>11</a:t>
            </a:r>
            <a:r>
              <a:rPr lang="zh-CN" altLang="en-US" sz="2000" dirty="0">
                <a:latin typeface="微软雅黑" panose="020B0503020204020204" pitchFamily="34" charset="-122"/>
                <a:ea typeface="微软雅黑" panose="020B0503020204020204" pitchFamily="34" charset="-122"/>
              </a:rPr>
              <a:t>月在法国举行的国际商会世界电子商务会议上给出了电子商务最有权威的概念阐述：电子商务，是指整个贸易活动实现电子化。其内容包含两个方面：一是电子方式；二是商贸活动。电子商务指的是利用简单、快捷、低成本的电子通讯方式，买卖双方不谋面地进行各种商贸活动。</a:t>
            </a: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50676" y="4864273"/>
            <a:ext cx="2204935" cy="173307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par>
                                <p:cTn id="18" presetID="10" presetClass="entr" presetSubtype="0" fill="hold"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38534" y="1340768"/>
            <a:ext cx="2821155" cy="543906"/>
            <a:chOff x="338534" y="1304515"/>
            <a:chExt cx="2808313" cy="468300"/>
          </a:xfrm>
        </p:grpSpPr>
        <p:sp>
          <p:nvSpPr>
            <p:cNvPr id="10" name="燕尾形 9"/>
            <p:cNvSpPr/>
            <p:nvPr/>
          </p:nvSpPr>
          <p:spPr>
            <a:xfrm rot="10800000" flipH="1">
              <a:off x="338534" y="1304515"/>
              <a:ext cx="2808313" cy="468300"/>
            </a:xfrm>
            <a:prstGeom prst="chevron">
              <a:avLst>
                <a:gd name="adj" fmla="val 37294"/>
              </a:avLst>
            </a:prstGeom>
            <a:solidFill>
              <a:srgbClr val="00FFFF"/>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000" dirty="0">
                <a:latin typeface="方正粗倩简体" pitchFamily="65" charset="-122"/>
                <a:ea typeface="方正粗倩简体" pitchFamily="65" charset="-122"/>
              </a:endParaRPr>
            </a:p>
          </p:txBody>
        </p:sp>
        <p:sp>
          <p:nvSpPr>
            <p:cNvPr id="11" name="TextBox 1"/>
            <p:cNvSpPr txBox="1"/>
            <p:nvPr/>
          </p:nvSpPr>
          <p:spPr>
            <a:xfrm>
              <a:off x="370512" y="1340769"/>
              <a:ext cx="2736955" cy="344492"/>
            </a:xfrm>
            <a:prstGeom prst="rect">
              <a:avLst/>
            </a:prstGeom>
            <a:noFill/>
          </p:spPr>
          <p:txBody>
            <a:bodyPr wrap="none" rtlCol="0">
              <a:spAutoFit/>
            </a:bodyPr>
            <a:lstStyle/>
            <a:p>
              <a:r>
                <a:rPr lang="zh-CN" altLang="en-US" sz="2000" b="1" dirty="0" smtClean="0">
                  <a:latin typeface="微软雅黑" panose="020B0503020204020204" pitchFamily="34" charset="-122"/>
                  <a:ea typeface="微软雅黑" panose="020B0503020204020204" pitchFamily="34" charset="-122"/>
                </a:rPr>
                <a:t>（二）</a:t>
              </a:r>
              <a:r>
                <a:rPr lang="zh-CN" altLang="en-US" sz="2000" b="1" dirty="0">
                  <a:latin typeface="微软雅黑" panose="020B0503020204020204" pitchFamily="34" charset="-122"/>
                  <a:ea typeface="微软雅黑" panose="020B0503020204020204" pitchFamily="34" charset="-122"/>
                </a:rPr>
                <a:t>电子商务的特点</a:t>
              </a:r>
            </a:p>
          </p:txBody>
        </p:sp>
      </p:grpSp>
      <p:sp>
        <p:nvSpPr>
          <p:cNvPr id="13" name="TextBox 8"/>
          <p:cNvSpPr txBox="1"/>
          <p:nvPr/>
        </p:nvSpPr>
        <p:spPr>
          <a:xfrm>
            <a:off x="410543" y="127331"/>
            <a:ext cx="6698633" cy="461665"/>
          </a:xfrm>
          <a:prstGeom prst="rect">
            <a:avLst/>
          </a:prstGeom>
          <a:noFill/>
        </p:spPr>
        <p:txBody>
          <a:bodyPr wrap="square" rtlCol="0">
            <a:spAutoFit/>
          </a:bodyPr>
          <a:lstStyle/>
          <a:p>
            <a:r>
              <a:rPr lang="zh-CN" altLang="en-US" sz="2400" b="1" dirty="0">
                <a:solidFill>
                  <a:schemeClr val="tx1">
                    <a:lumMod val="75000"/>
                    <a:lumOff val="25000"/>
                  </a:schemeClr>
                </a:solidFill>
                <a:latin typeface="微软雅黑" panose="020B0503020204020204" charset="-122"/>
                <a:ea typeface="微软雅黑" panose="020B0503020204020204" charset="-122"/>
              </a:rPr>
              <a:t>一、电子商务概述</a:t>
            </a:r>
            <a:endParaRPr lang="zh-CN" altLang="en-US" sz="2000" b="1" dirty="0">
              <a:solidFill>
                <a:schemeClr val="tx1">
                  <a:lumMod val="75000"/>
                  <a:lumOff val="25000"/>
                </a:schemeClr>
              </a:solidFill>
              <a:latin typeface="微软雅黑" panose="020B0503020204020204" charset="-122"/>
              <a:ea typeface="微软雅黑" panose="020B0503020204020204" charset="-122"/>
            </a:endParaRPr>
          </a:p>
        </p:txBody>
      </p:sp>
      <p:sp>
        <p:nvSpPr>
          <p:cNvPr id="7" name="内容占位符 2"/>
          <p:cNvSpPr txBox="1"/>
          <p:nvPr/>
        </p:nvSpPr>
        <p:spPr>
          <a:xfrm>
            <a:off x="1419175" y="2096852"/>
            <a:ext cx="9360000" cy="324036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47675">
              <a:lnSpc>
                <a:spcPct val="150000"/>
              </a:lnSpc>
              <a:buClr>
                <a:srgbClr val="0070C0"/>
              </a:buClr>
              <a:buNone/>
            </a:pPr>
            <a:r>
              <a:rPr lang="zh-CN" altLang="en-US" sz="2000" b="1" dirty="0">
                <a:latin typeface="微软雅黑" panose="020B0503020204020204" pitchFamily="34" charset="-122"/>
                <a:ea typeface="微软雅黑" panose="020B0503020204020204" pitchFamily="34" charset="-122"/>
              </a:rPr>
              <a:t>电子商务与传统的商务活动方式相比，具有以下几个特点： </a:t>
            </a:r>
          </a:p>
          <a:p>
            <a:pPr marL="0" indent="447675">
              <a:lnSpc>
                <a:spcPct val="150000"/>
              </a:lnSpc>
              <a:buClr>
                <a:srgbClr val="0070C0"/>
              </a:buClr>
              <a:buNone/>
            </a:pPr>
            <a:r>
              <a:rPr lang="en-US" altLang="zh-CN" sz="2000" b="1" dirty="0">
                <a:solidFill>
                  <a:schemeClr val="accent6">
                    <a:lumMod val="75000"/>
                  </a:schemeClr>
                </a:solidFill>
                <a:latin typeface="微软雅黑" panose="020B0503020204020204" pitchFamily="34" charset="-122"/>
                <a:ea typeface="微软雅黑" panose="020B0503020204020204" pitchFamily="34" charset="-122"/>
              </a:rPr>
              <a:t>1.</a:t>
            </a:r>
            <a:r>
              <a:rPr lang="zh-CN" altLang="en-US" sz="2000" b="1" dirty="0">
                <a:solidFill>
                  <a:schemeClr val="accent6">
                    <a:lumMod val="75000"/>
                  </a:schemeClr>
                </a:solidFill>
                <a:latin typeface="微软雅黑" panose="020B0503020204020204" pitchFamily="34" charset="-122"/>
                <a:ea typeface="微软雅黑" panose="020B0503020204020204" pitchFamily="34" charset="-122"/>
              </a:rPr>
              <a:t>交易虚拟化 </a:t>
            </a:r>
          </a:p>
          <a:p>
            <a:pPr marL="0" indent="447675">
              <a:lnSpc>
                <a:spcPct val="150000"/>
              </a:lnSpc>
              <a:buClr>
                <a:srgbClr val="0070C0"/>
              </a:buClr>
              <a:buNone/>
            </a:pPr>
            <a:r>
              <a:rPr lang="en-US" altLang="zh-CN" sz="2000" b="1" dirty="0" smtClean="0">
                <a:solidFill>
                  <a:schemeClr val="accent6">
                    <a:lumMod val="75000"/>
                  </a:schemeClr>
                </a:solidFill>
                <a:latin typeface="微软雅黑" panose="020B0503020204020204" pitchFamily="34" charset="-122"/>
                <a:ea typeface="微软雅黑" panose="020B0503020204020204" pitchFamily="34" charset="-122"/>
              </a:rPr>
              <a:t>2</a:t>
            </a:r>
            <a:r>
              <a:rPr lang="en-US" altLang="zh-CN" sz="2000" b="1" dirty="0">
                <a:solidFill>
                  <a:schemeClr val="accent6">
                    <a:lumMod val="75000"/>
                  </a:schemeClr>
                </a:solidFill>
                <a:latin typeface="微软雅黑" panose="020B0503020204020204" pitchFamily="34" charset="-122"/>
                <a:ea typeface="微软雅黑" panose="020B0503020204020204" pitchFamily="34" charset="-122"/>
              </a:rPr>
              <a:t>.</a:t>
            </a:r>
            <a:r>
              <a:rPr lang="zh-CN" altLang="en-US" sz="2000" b="1" dirty="0">
                <a:solidFill>
                  <a:schemeClr val="accent6">
                    <a:lumMod val="75000"/>
                  </a:schemeClr>
                </a:solidFill>
                <a:latin typeface="微软雅黑" panose="020B0503020204020204" pitchFamily="34" charset="-122"/>
                <a:ea typeface="微软雅黑" panose="020B0503020204020204" pitchFamily="34" charset="-122"/>
              </a:rPr>
              <a:t>交易成本低 </a:t>
            </a:r>
          </a:p>
          <a:p>
            <a:pPr marL="0" indent="447675">
              <a:lnSpc>
                <a:spcPct val="150000"/>
              </a:lnSpc>
              <a:buClr>
                <a:srgbClr val="0070C0"/>
              </a:buClr>
              <a:buNone/>
            </a:pPr>
            <a:r>
              <a:rPr lang="en-US" altLang="zh-CN" sz="2000" b="1" dirty="0" smtClean="0">
                <a:solidFill>
                  <a:schemeClr val="accent6">
                    <a:lumMod val="75000"/>
                  </a:schemeClr>
                </a:solidFill>
                <a:latin typeface="微软雅黑" panose="020B0503020204020204" pitchFamily="34" charset="-122"/>
                <a:ea typeface="微软雅黑" panose="020B0503020204020204" pitchFamily="34" charset="-122"/>
              </a:rPr>
              <a:t>3</a:t>
            </a:r>
            <a:r>
              <a:rPr lang="en-US" altLang="zh-CN" sz="2000" b="1" dirty="0">
                <a:solidFill>
                  <a:schemeClr val="accent6">
                    <a:lumMod val="75000"/>
                  </a:schemeClr>
                </a:solidFill>
                <a:latin typeface="微软雅黑" panose="020B0503020204020204" pitchFamily="34" charset="-122"/>
                <a:ea typeface="微软雅黑" panose="020B0503020204020204" pitchFamily="34" charset="-122"/>
              </a:rPr>
              <a:t>.</a:t>
            </a:r>
            <a:r>
              <a:rPr lang="zh-CN" altLang="en-US" sz="2000" b="1" dirty="0">
                <a:solidFill>
                  <a:schemeClr val="accent6">
                    <a:lumMod val="75000"/>
                  </a:schemeClr>
                </a:solidFill>
                <a:latin typeface="微软雅黑" panose="020B0503020204020204" pitchFamily="34" charset="-122"/>
                <a:ea typeface="微软雅黑" panose="020B0503020204020204" pitchFamily="34" charset="-122"/>
              </a:rPr>
              <a:t>交易效率高 </a:t>
            </a:r>
          </a:p>
          <a:p>
            <a:pPr marL="0" indent="447675">
              <a:lnSpc>
                <a:spcPct val="150000"/>
              </a:lnSpc>
              <a:buClr>
                <a:srgbClr val="0070C0"/>
              </a:buClr>
              <a:buNone/>
            </a:pPr>
            <a:r>
              <a:rPr lang="en-US" altLang="zh-CN" sz="2000" b="1" dirty="0" smtClean="0">
                <a:solidFill>
                  <a:schemeClr val="accent6">
                    <a:lumMod val="75000"/>
                  </a:schemeClr>
                </a:solidFill>
                <a:latin typeface="微软雅黑" panose="020B0503020204020204" pitchFamily="34" charset="-122"/>
                <a:ea typeface="微软雅黑" panose="020B0503020204020204" pitchFamily="34" charset="-122"/>
              </a:rPr>
              <a:t>4</a:t>
            </a:r>
            <a:r>
              <a:rPr lang="en-US" altLang="zh-CN" sz="2000" b="1" dirty="0">
                <a:solidFill>
                  <a:schemeClr val="accent6">
                    <a:lumMod val="75000"/>
                  </a:schemeClr>
                </a:solidFill>
                <a:latin typeface="微软雅黑" panose="020B0503020204020204" pitchFamily="34" charset="-122"/>
                <a:ea typeface="微软雅黑" panose="020B0503020204020204" pitchFamily="34" charset="-122"/>
              </a:rPr>
              <a:t>.</a:t>
            </a:r>
            <a:r>
              <a:rPr lang="zh-CN" altLang="en-US" sz="2000" b="1" dirty="0">
                <a:solidFill>
                  <a:schemeClr val="accent6">
                    <a:lumMod val="75000"/>
                  </a:schemeClr>
                </a:solidFill>
                <a:latin typeface="微软雅黑" panose="020B0503020204020204" pitchFamily="34" charset="-122"/>
                <a:ea typeface="微软雅黑" panose="020B0503020204020204" pitchFamily="34" charset="-122"/>
              </a:rPr>
              <a:t>交易透明化 </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99375" y="3717032"/>
            <a:ext cx="3810000" cy="285750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38533" y="1340768"/>
            <a:ext cx="3600402" cy="543906"/>
            <a:chOff x="338534" y="1304515"/>
            <a:chExt cx="2808313" cy="468300"/>
          </a:xfrm>
        </p:grpSpPr>
        <p:sp>
          <p:nvSpPr>
            <p:cNvPr id="10" name="燕尾形 9"/>
            <p:cNvSpPr/>
            <p:nvPr/>
          </p:nvSpPr>
          <p:spPr>
            <a:xfrm rot="10800000" flipH="1">
              <a:off x="338534" y="1304515"/>
              <a:ext cx="2808313" cy="468300"/>
            </a:xfrm>
            <a:prstGeom prst="chevron">
              <a:avLst>
                <a:gd name="adj" fmla="val 37294"/>
              </a:avLst>
            </a:prstGeom>
            <a:solidFill>
              <a:srgbClr val="00FFFF"/>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000" dirty="0">
                <a:latin typeface="方正粗倩简体" pitchFamily="65" charset="-122"/>
                <a:ea typeface="方正粗倩简体" pitchFamily="65" charset="-122"/>
              </a:endParaRPr>
            </a:p>
          </p:txBody>
        </p:sp>
        <p:sp>
          <p:nvSpPr>
            <p:cNvPr id="11" name="TextBox 1"/>
            <p:cNvSpPr txBox="1"/>
            <p:nvPr/>
          </p:nvSpPr>
          <p:spPr>
            <a:xfrm>
              <a:off x="370512" y="1340769"/>
              <a:ext cx="2744751" cy="344492"/>
            </a:xfrm>
            <a:prstGeom prst="rect">
              <a:avLst/>
            </a:prstGeom>
            <a:noFill/>
          </p:spPr>
          <p:txBody>
            <a:bodyPr wrap="none" rtlCol="0">
              <a:spAutoFit/>
            </a:bodyPr>
            <a:lstStyle/>
            <a:p>
              <a:r>
                <a:rPr lang="zh-CN" altLang="en-US" sz="2000" b="1" dirty="0" smtClean="0">
                  <a:latin typeface="微软雅黑" panose="020B0503020204020204" pitchFamily="34" charset="-122"/>
                  <a:ea typeface="微软雅黑" panose="020B0503020204020204" pitchFamily="34" charset="-122"/>
                </a:rPr>
                <a:t>（一）</a:t>
              </a:r>
              <a:r>
                <a:rPr lang="zh-CN" altLang="en-US" sz="2000" b="1" dirty="0">
                  <a:latin typeface="微软雅黑" panose="020B0503020204020204" pitchFamily="34" charset="-122"/>
                  <a:ea typeface="微软雅黑" panose="020B0503020204020204" pitchFamily="34" charset="-122"/>
                </a:rPr>
                <a:t>电子商务对物流的影响</a:t>
              </a:r>
            </a:p>
          </p:txBody>
        </p:sp>
      </p:grpSp>
      <p:sp>
        <p:nvSpPr>
          <p:cNvPr id="13" name="TextBox 8"/>
          <p:cNvSpPr txBox="1"/>
          <p:nvPr/>
        </p:nvSpPr>
        <p:spPr>
          <a:xfrm>
            <a:off x="589618" y="188640"/>
            <a:ext cx="6698633" cy="461665"/>
          </a:xfrm>
          <a:prstGeom prst="rect">
            <a:avLst/>
          </a:prstGeom>
          <a:noFill/>
        </p:spPr>
        <p:txBody>
          <a:bodyPr wrap="square" rtlCol="0">
            <a:spAutoFit/>
          </a:bodyPr>
          <a:lstStyle/>
          <a:p>
            <a:r>
              <a:rPr lang="zh-CN" altLang="en-US" sz="2400" b="1" dirty="0">
                <a:solidFill>
                  <a:schemeClr val="tx1">
                    <a:lumMod val="75000"/>
                    <a:lumOff val="25000"/>
                  </a:schemeClr>
                </a:solidFill>
                <a:latin typeface="微软雅黑" panose="020B0503020204020204" charset="-122"/>
                <a:ea typeface="微软雅黑" panose="020B0503020204020204" charset="-122"/>
              </a:rPr>
              <a:t>二、电子商务与</a:t>
            </a:r>
            <a:r>
              <a:rPr lang="zh-CN" altLang="en-US" sz="2400" b="1" dirty="0" smtClean="0">
                <a:solidFill>
                  <a:schemeClr val="tx1">
                    <a:lumMod val="75000"/>
                    <a:lumOff val="25000"/>
                  </a:schemeClr>
                </a:solidFill>
                <a:latin typeface="微软雅黑" panose="020B0503020204020204" charset="-122"/>
                <a:ea typeface="微软雅黑" panose="020B0503020204020204" charset="-122"/>
              </a:rPr>
              <a:t>物流</a:t>
            </a:r>
            <a:endParaRPr lang="zh-CN" altLang="en-US" sz="2000" b="1" dirty="0">
              <a:solidFill>
                <a:schemeClr val="tx1">
                  <a:lumMod val="75000"/>
                  <a:lumOff val="25000"/>
                </a:schemeClr>
              </a:solidFill>
              <a:latin typeface="微软雅黑" panose="020B0503020204020204" charset="-122"/>
              <a:ea typeface="微软雅黑" panose="020B0503020204020204" charset="-122"/>
            </a:endParaRPr>
          </a:p>
        </p:txBody>
      </p:sp>
      <p:graphicFrame>
        <p:nvGraphicFramePr>
          <p:cNvPr id="2" name="图示 1"/>
          <p:cNvGraphicFramePr/>
          <p:nvPr>
            <p:extLst>
              <p:ext uri="{D42A27DB-BD31-4B8C-83A1-F6EECF244321}">
                <p14:modId xmlns:p14="http://schemas.microsoft.com/office/powerpoint/2010/main" val="625445774"/>
              </p:ext>
            </p:extLst>
          </p:nvPr>
        </p:nvGraphicFramePr>
        <p:xfrm>
          <a:off x="1230218" y="2276872"/>
          <a:ext cx="9737914" cy="39502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38533" y="1340768"/>
            <a:ext cx="3600402" cy="543906"/>
            <a:chOff x="338534" y="1304515"/>
            <a:chExt cx="2808313" cy="468300"/>
          </a:xfrm>
        </p:grpSpPr>
        <p:sp>
          <p:nvSpPr>
            <p:cNvPr id="10" name="燕尾形 9"/>
            <p:cNvSpPr/>
            <p:nvPr/>
          </p:nvSpPr>
          <p:spPr>
            <a:xfrm rot="10800000" flipH="1">
              <a:off x="338534" y="1304515"/>
              <a:ext cx="2808313" cy="468300"/>
            </a:xfrm>
            <a:prstGeom prst="chevron">
              <a:avLst>
                <a:gd name="adj" fmla="val 37294"/>
              </a:avLst>
            </a:prstGeom>
            <a:solidFill>
              <a:srgbClr val="00FFFF"/>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000" dirty="0">
                <a:latin typeface="方正粗倩简体" pitchFamily="65" charset="-122"/>
                <a:ea typeface="方正粗倩简体" pitchFamily="65" charset="-122"/>
              </a:endParaRPr>
            </a:p>
          </p:txBody>
        </p:sp>
        <p:sp>
          <p:nvSpPr>
            <p:cNvPr id="11" name="TextBox 1"/>
            <p:cNvSpPr txBox="1"/>
            <p:nvPr/>
          </p:nvSpPr>
          <p:spPr>
            <a:xfrm>
              <a:off x="370512" y="1340769"/>
              <a:ext cx="2744751" cy="344492"/>
            </a:xfrm>
            <a:prstGeom prst="rect">
              <a:avLst/>
            </a:prstGeom>
            <a:noFill/>
          </p:spPr>
          <p:txBody>
            <a:bodyPr wrap="none" rtlCol="0">
              <a:spAutoFit/>
            </a:bodyPr>
            <a:lstStyle/>
            <a:p>
              <a:r>
                <a:rPr lang="zh-CN" altLang="en-US" sz="2000" b="1" dirty="0" smtClean="0">
                  <a:latin typeface="微软雅黑" panose="020B0503020204020204" pitchFamily="34" charset="-122"/>
                  <a:ea typeface="微软雅黑" panose="020B0503020204020204" pitchFamily="34" charset="-122"/>
                </a:rPr>
                <a:t>（二）</a:t>
              </a:r>
              <a:r>
                <a:rPr lang="zh-CN" altLang="en-US" sz="2000" b="1" dirty="0">
                  <a:latin typeface="微软雅黑" panose="020B0503020204020204" pitchFamily="34" charset="-122"/>
                  <a:ea typeface="微软雅黑" panose="020B0503020204020204" pitchFamily="34" charset="-122"/>
                </a:rPr>
                <a:t>电子商务与物流的关系</a:t>
              </a:r>
            </a:p>
          </p:txBody>
        </p:sp>
      </p:grpSp>
      <p:sp>
        <p:nvSpPr>
          <p:cNvPr id="13" name="TextBox 8"/>
          <p:cNvSpPr txBox="1"/>
          <p:nvPr/>
        </p:nvSpPr>
        <p:spPr>
          <a:xfrm>
            <a:off x="379530" y="222666"/>
            <a:ext cx="6698633" cy="461665"/>
          </a:xfrm>
          <a:prstGeom prst="rect">
            <a:avLst/>
          </a:prstGeom>
          <a:noFill/>
        </p:spPr>
        <p:txBody>
          <a:bodyPr wrap="square" rtlCol="0">
            <a:spAutoFit/>
          </a:bodyPr>
          <a:lstStyle/>
          <a:p>
            <a:r>
              <a:rPr lang="zh-CN" altLang="en-US" sz="2400" b="1" dirty="0">
                <a:solidFill>
                  <a:schemeClr val="tx1">
                    <a:lumMod val="75000"/>
                    <a:lumOff val="25000"/>
                  </a:schemeClr>
                </a:solidFill>
                <a:latin typeface="微软雅黑" panose="020B0503020204020204" charset="-122"/>
                <a:ea typeface="微软雅黑" panose="020B0503020204020204" charset="-122"/>
              </a:rPr>
              <a:t>二、电子商务与物流</a:t>
            </a:r>
            <a:endParaRPr lang="zh-CN" altLang="en-US" sz="2000" b="1" dirty="0">
              <a:solidFill>
                <a:schemeClr val="tx1">
                  <a:lumMod val="75000"/>
                  <a:lumOff val="25000"/>
                </a:schemeClr>
              </a:solidFill>
              <a:latin typeface="微软雅黑" panose="020B0503020204020204" charset="-122"/>
              <a:ea typeface="微软雅黑" panose="020B0503020204020204" charset="-122"/>
            </a:endParaRPr>
          </a:p>
        </p:txBody>
      </p:sp>
      <p:sp>
        <p:nvSpPr>
          <p:cNvPr id="6" name="内容占位符 2"/>
          <p:cNvSpPr txBox="1"/>
          <p:nvPr/>
        </p:nvSpPr>
        <p:spPr>
          <a:xfrm>
            <a:off x="1419175" y="2204864"/>
            <a:ext cx="9360000" cy="324036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447675">
              <a:lnSpc>
                <a:spcPct val="150000"/>
              </a:lnSpc>
              <a:buClr>
                <a:srgbClr val="0070C0"/>
              </a:buClr>
              <a:buNone/>
            </a:pPr>
            <a:r>
              <a:rPr lang="zh-CN" altLang="en-US" sz="2000" dirty="0">
                <a:latin typeface="微软雅黑" panose="020B0503020204020204" pitchFamily="34" charset="-122"/>
                <a:ea typeface="微软雅黑" panose="020B0503020204020204" pitchFamily="34" charset="-122"/>
              </a:rPr>
              <a:t>物流是电子商务“四流”中的一环，同时，电子商务的发展也推动着物流向更先进的方向发展。</a:t>
            </a:r>
          </a:p>
          <a:p>
            <a:pPr marL="0" indent="447675">
              <a:lnSpc>
                <a:spcPct val="150000"/>
              </a:lnSpc>
              <a:buClr>
                <a:srgbClr val="0070C0"/>
              </a:buClr>
              <a:buNone/>
            </a:pPr>
            <a:r>
              <a:rPr lang="zh-CN" altLang="en-US" sz="2000" dirty="0">
                <a:latin typeface="微软雅黑" panose="020B0503020204020204" pitchFamily="34" charset="-122"/>
                <a:ea typeface="微软雅黑" panose="020B0503020204020204" pitchFamily="34" charset="-122"/>
              </a:rPr>
              <a:t>随着电子商务的发展，人们逐渐意识到，物流与电子商务关系密切。和传统商务过程一样，电子商务中的任何一笔交易都包含信息流、商流、资金流和物流。电子商务交易过程的实现，始终需要“四流”的协调配合。</a:t>
            </a:r>
          </a:p>
          <a:p>
            <a:pPr marL="0" indent="447675">
              <a:lnSpc>
                <a:spcPct val="150000"/>
              </a:lnSpc>
              <a:buClr>
                <a:srgbClr val="0070C0"/>
              </a:buClr>
              <a:buNone/>
            </a:pPr>
            <a:r>
              <a:rPr lang="zh-CN" altLang="en-US" sz="2000" dirty="0">
                <a:latin typeface="微软雅黑" panose="020B0503020204020204" pitchFamily="34" charset="-122"/>
                <a:ea typeface="微软雅黑" panose="020B0503020204020204" pitchFamily="34" charset="-122"/>
              </a:rPr>
              <a:t>现代物流是电子商务的基本构成要素，是实现电子商务的</a:t>
            </a:r>
            <a:r>
              <a:rPr lang="zh-CN" altLang="en-US" sz="2000" dirty="0" smtClean="0">
                <a:latin typeface="微软雅黑" panose="020B0503020204020204" pitchFamily="34" charset="-122"/>
                <a:ea typeface="微软雅黑" panose="020B0503020204020204" pitchFamily="34" charset="-122"/>
              </a:rPr>
              <a:t>根本</a:t>
            </a:r>
            <a:r>
              <a:rPr lang="zh-CN" altLang="en-US" sz="2000" dirty="0">
                <a:latin typeface="微软雅黑" panose="020B0503020204020204" pitchFamily="34" charset="-122"/>
                <a:ea typeface="微软雅黑" panose="020B0503020204020204" pitchFamily="34" charset="-122"/>
              </a:rPr>
              <a:t>保证。 </a:t>
            </a: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99576" y="5065328"/>
            <a:ext cx="2016224" cy="1497998"/>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rotWithShape="1">
          <a:gsLst>
            <a:gs pos="0">
              <a:srgbClr val="F6831A"/>
            </a:gs>
            <a:gs pos="100000">
              <a:srgbClr val="F6831A">
                <a:gamma/>
                <a:shade val="66667"/>
                <a:invGamma/>
              </a:srgbClr>
            </a:gs>
          </a:gsLst>
          <a:lin ang="5400000" scaled="1"/>
        </a:gradFill>
        <a:ln w="19050" cmpd="sng">
          <a:solidFill>
            <a:srgbClr val="F6831A"/>
          </a:solidFill>
          <a:round/>
        </a:ln>
        <a:effectLst>
          <a:outerShdw dist="25400" dir="5400000" algn="ctr" rotWithShape="0">
            <a:srgbClr val="000000">
              <a:alpha val="50000"/>
            </a:srgbClr>
          </a:outerShdw>
        </a:effectLst>
      </a:spPr>
      <a:bodyPr wrap="none" anchor="ctr"/>
      <a:lstStyle>
        <a:defPPr marL="0" marR="0" indent="0" defTabSz="914400" eaLnBrk="1" fontAlgn="auto" latinLnBrk="0" hangingPunct="1">
          <a:lnSpc>
            <a:spcPct val="100000"/>
          </a:lnSpc>
          <a:spcBef>
            <a:spcPts val="0"/>
          </a:spcBef>
          <a:spcAft>
            <a:spcPts val="0"/>
          </a:spcAft>
          <a:buClrTx/>
          <a:buSzTx/>
          <a:buFontTx/>
          <a:buNone/>
          <a:defRPr kumimoji="0" sz="1800" b="0" i="0" u="none" strike="noStrike" kern="0" cap="none" spc="0" normalizeH="0" baseline="0" noProof="0">
            <a:ln>
              <a:noFill/>
            </a:ln>
            <a:solidFill>
              <a:sysClr val="windowText" lastClr="000000"/>
            </a:solidFill>
            <a:effectLst/>
            <a:uLnTx/>
            <a:uFillTx/>
            <a:latin typeface="Arial" panose="020B0604020202020204" pitchFamily="34" charset="0"/>
            <a:ea typeface="微软雅黑" panose="020B0503020204020204" charset="-122"/>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TotalTime>
  <Words>1249</Words>
  <Application>Microsoft Office PowerPoint</Application>
  <PresentationFormat>自定义</PresentationFormat>
  <Paragraphs>155</Paragraphs>
  <Slides>33</Slides>
  <Notes>1</Notes>
  <HiddenSlides>0</HiddenSlides>
  <MMClips>0</MMClips>
  <ScaleCrop>false</ScaleCrop>
  <HeadingPairs>
    <vt:vector size="6" baseType="variant">
      <vt:variant>
        <vt:lpstr>已用的字体</vt:lpstr>
      </vt:variant>
      <vt:variant>
        <vt:i4>15</vt:i4>
      </vt:variant>
      <vt:variant>
        <vt:lpstr>主题</vt:lpstr>
      </vt:variant>
      <vt:variant>
        <vt:i4>4</vt:i4>
      </vt:variant>
      <vt:variant>
        <vt:lpstr>幻灯片标题</vt:lpstr>
      </vt:variant>
      <vt:variant>
        <vt:i4>33</vt:i4>
      </vt:variant>
    </vt:vector>
  </HeadingPairs>
  <TitlesOfParts>
    <vt:vector size="52" baseType="lpstr">
      <vt:lpstr>΢</vt:lpstr>
      <vt:lpstr>Arial Unicode MS</vt:lpstr>
      <vt:lpstr>方正粗倩简体</vt:lpstr>
      <vt:lpstr>方正粗圆简体</vt:lpstr>
      <vt:lpstr>汉仪综艺体简</vt:lpstr>
      <vt:lpstr>黑体</vt:lpstr>
      <vt:lpstr>华康俪金黑W8(P)</vt:lpstr>
      <vt:lpstr>华文行楷</vt:lpstr>
      <vt:lpstr>华文楷体</vt:lpstr>
      <vt:lpstr>宋体</vt:lpstr>
      <vt:lpstr>微软雅黑</vt:lpstr>
      <vt:lpstr>Arial</vt:lpstr>
      <vt:lpstr>Calibri</vt:lpstr>
      <vt:lpstr>Oswald</vt:lpstr>
      <vt:lpstr>Times New Roman</vt:lpstr>
      <vt:lpstr>Office 主题</vt:lpstr>
      <vt:lpstr>Office Theme</vt:lpstr>
      <vt:lpstr>2_Office Theme</vt:lpstr>
      <vt:lpstr>1_Office Theme</vt:lpstr>
      <vt:lpstr>PowerPoint 演示文稿</vt:lpstr>
      <vt:lpstr> 冷链物流的特点</vt:lpstr>
      <vt:lpstr>PowerPoint 演示文稿</vt:lpstr>
      <vt:lpstr>任务三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电子商务物流四大商业模式</vt:lpstr>
      <vt:lpstr>电子商务物流四大商业模式</vt:lpstr>
      <vt:lpstr>1、平台整合物流资源模式</vt:lpstr>
      <vt:lpstr>2、平台自建物流体系模式</vt:lpstr>
      <vt:lpstr>2、平台自建物流体系模式</vt:lpstr>
      <vt:lpstr>3、电商物流服务外包模式</vt:lpstr>
      <vt:lpstr>3、电商物流服务外包模式</vt:lpstr>
      <vt:lpstr>4、即时配送物流服务模式</vt:lpstr>
      <vt:lpstr>4、即时配送物流服务模式</vt:lpstr>
      <vt:lpstr>4、即时配送物流服务模式</vt:lpstr>
      <vt:lpstr>4、即时配送物流服务模式</vt:lpstr>
      <vt:lpstr>PowerPoint 演示文稿</vt:lpstr>
      <vt:lpstr>PowerPoint 演示文稿</vt:lpstr>
      <vt:lpstr>PowerPoint 演示文稿</vt:lpstr>
      <vt:lpstr>五、物流金融</vt:lpstr>
      <vt:lpstr>（一）物流金融的内涵</vt:lpstr>
      <vt:lpstr>（二）物流金融实施方式</vt:lpstr>
      <vt:lpstr>1、仓单质押</vt:lpstr>
      <vt:lpstr>2、动产质押</vt:lpstr>
      <vt:lpstr>3、保兑仓</vt:lpstr>
      <vt:lpstr>4、开证监管</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AutoBVT</cp:lastModifiedBy>
  <cp:revision>532</cp:revision>
  <dcterms:created xsi:type="dcterms:W3CDTF">2021-12-08T06:49:44Z</dcterms:created>
  <dcterms:modified xsi:type="dcterms:W3CDTF">2025-08-23T02:20:06Z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5ACC0D416931469F9BFD3EA98F8F845D</vt:lpwstr>
  </property>
  <property fmtid="{D5CDD505-2E9C-101B-9397-08002B2CF9AE}" pid="3" name="KSOProductBuildVer">
    <vt:lpwstr>2052-11.1.0.11115</vt:lpwstr>
  </property>
</Properties>
</file>